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8"/>
  </p:notesMasterIdLst>
  <p:sldIdLst>
    <p:sldId id="421" r:id="rId2"/>
    <p:sldId id="827" r:id="rId3"/>
    <p:sldId id="752" r:id="rId4"/>
    <p:sldId id="753" r:id="rId5"/>
    <p:sldId id="664" r:id="rId6"/>
    <p:sldId id="756" r:id="rId7"/>
    <p:sldId id="759" r:id="rId8"/>
    <p:sldId id="825" r:id="rId9"/>
    <p:sldId id="736" r:id="rId10"/>
    <p:sldId id="590" r:id="rId11"/>
    <p:sldId id="671" r:id="rId12"/>
    <p:sldId id="672" r:id="rId13"/>
    <p:sldId id="760" r:id="rId14"/>
    <p:sldId id="686" r:id="rId15"/>
    <p:sldId id="687" r:id="rId16"/>
    <p:sldId id="688" r:id="rId17"/>
    <p:sldId id="735" r:id="rId18"/>
    <p:sldId id="761" r:id="rId19"/>
    <p:sldId id="714" r:id="rId20"/>
    <p:sldId id="763" r:id="rId21"/>
    <p:sldId id="715" r:id="rId22"/>
    <p:sldId id="701" r:id="rId23"/>
    <p:sldId id="808" r:id="rId24"/>
    <p:sldId id="809" r:id="rId25"/>
    <p:sldId id="802" r:id="rId26"/>
    <p:sldId id="718" r:id="rId27"/>
    <p:sldId id="720" r:id="rId28"/>
    <p:sldId id="811" r:id="rId29"/>
    <p:sldId id="721" r:id="rId30"/>
    <p:sldId id="722" r:id="rId31"/>
    <p:sldId id="723" r:id="rId32"/>
    <p:sldId id="725" r:id="rId33"/>
    <p:sldId id="726" r:id="rId34"/>
    <p:sldId id="717" r:id="rId35"/>
    <p:sldId id="743" r:id="rId36"/>
    <p:sldId id="803" r:id="rId37"/>
    <p:sldId id="764" r:id="rId38"/>
    <p:sldId id="793" r:id="rId39"/>
    <p:sldId id="812" r:id="rId40"/>
    <p:sldId id="765" r:id="rId41"/>
    <p:sldId id="772" r:id="rId42"/>
    <p:sldId id="773" r:id="rId43"/>
    <p:sldId id="794" r:id="rId44"/>
    <p:sldId id="795" r:id="rId45"/>
    <p:sldId id="769" r:id="rId46"/>
    <p:sldId id="770" r:id="rId47"/>
    <p:sldId id="778" r:id="rId48"/>
    <p:sldId id="771" r:id="rId49"/>
    <p:sldId id="791" r:id="rId50"/>
    <p:sldId id="813" r:id="rId51"/>
    <p:sldId id="814" r:id="rId52"/>
    <p:sldId id="815" r:id="rId53"/>
    <p:sldId id="810" r:id="rId54"/>
    <p:sldId id="780" r:id="rId55"/>
    <p:sldId id="734" r:id="rId56"/>
    <p:sldId id="797" r:id="rId57"/>
    <p:sldId id="819" r:id="rId58"/>
    <p:sldId id="818" r:id="rId59"/>
    <p:sldId id="821" r:id="rId60"/>
    <p:sldId id="820" r:id="rId61"/>
    <p:sldId id="822" r:id="rId62"/>
    <p:sldId id="826" r:id="rId63"/>
    <p:sldId id="823" r:id="rId64"/>
    <p:sldId id="737" r:id="rId65"/>
    <p:sldId id="824" r:id="rId66"/>
    <p:sldId id="651" r:id="rId6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69"/>
  </p:normalViewPr>
  <p:slideViewPr>
    <p:cSldViewPr snapToGrid="0" snapToObjects="1">
      <p:cViewPr varScale="1">
        <p:scale>
          <a:sx n="152" d="100"/>
          <a:sy n="152" d="100"/>
        </p:scale>
        <p:origin x="34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esbessen:Google%20Drive:BUmydoc:industry%20concentration:mims%20IT%20intens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36.789495160868427</c:v>
                </c:pt>
                <c:pt idx="1">
                  <c:v>38.729675599233317</c:v>
                </c:pt>
                <c:pt idx="2">
                  <c:v>42.975240000000007</c:v>
                </c:pt>
                <c:pt idx="3">
                  <c:v>47.638032660160398</c:v>
                </c:pt>
                <c:pt idx="4">
                  <c:v>54.334415373024648</c:v>
                </c:pt>
                <c:pt idx="5">
                  <c:v>57.236915514813383</c:v>
                </c:pt>
                <c:pt idx="6">
                  <c:v>63.784220119781267</c:v>
                </c:pt>
                <c:pt idx="7">
                  <c:v>65.048951048951054</c:v>
                </c:pt>
                <c:pt idx="8">
                  <c:v>70.784552003116801</c:v>
                </c:pt>
                <c:pt idx="9">
                  <c:v>73.081804088986999</c:v>
                </c:pt>
                <c:pt idx="10">
                  <c:v>77.662746594785375</c:v>
                </c:pt>
                <c:pt idx="11">
                  <c:v>85.707280507230521</c:v>
                </c:pt>
                <c:pt idx="12">
                  <c:v>103.6927872250585</c:v>
                </c:pt>
                <c:pt idx="13">
                  <c:v>117.41060497896321</c:v>
                </c:pt>
                <c:pt idx="14">
                  <c:v>149.86729496241441</c:v>
                </c:pt>
                <c:pt idx="15">
                  <c:v>176.4708446388216</c:v>
                </c:pt>
                <c:pt idx="16">
                  <c:v>173.88159240269169</c:v>
                </c:pt>
                <c:pt idx="17">
                  <c:v>160.89322713091499</c:v>
                </c:pt>
                <c:pt idx="18">
                  <c:v>164.16314186879879</c:v>
                </c:pt>
                <c:pt idx="19">
                  <c:v>172.65516175423039</c:v>
                </c:pt>
                <c:pt idx="20">
                  <c:v>179.2607928540271</c:v>
                </c:pt>
                <c:pt idx="21">
                  <c:v>187.913256604298</c:v>
                </c:pt>
                <c:pt idx="22">
                  <c:v>199.05344826525399</c:v>
                </c:pt>
                <c:pt idx="23">
                  <c:v>208.46987690079649</c:v>
                </c:pt>
                <c:pt idx="24">
                  <c:v>206.68387514074209</c:v>
                </c:pt>
                <c:pt idx="25">
                  <c:v>209.146258483276</c:v>
                </c:pt>
                <c:pt idx="26">
                  <c:v>217.53451054504981</c:v>
                </c:pt>
                <c:pt idx="27">
                  <c:v>223.11499931697099</c:v>
                </c:pt>
                <c:pt idx="28">
                  <c:v>226.25782309114339</c:v>
                </c:pt>
                <c:pt idx="29">
                  <c:v>234.22375806132109</c:v>
                </c:pt>
                <c:pt idx="30">
                  <c:v>239.93595592478471</c:v>
                </c:pt>
                <c:pt idx="31">
                  <c:v>250.4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6-FF48-A6B2-40F5D352C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37078752"/>
        <c:axId val="-1536855136"/>
      </c:lineChart>
      <c:catAx>
        <c:axId val="-15370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-1536855136"/>
        <c:crosses val="autoZero"/>
        <c:auto val="1"/>
        <c:lblAlgn val="ctr"/>
        <c:lblOffset val="100"/>
        <c:noMultiLvlLbl val="0"/>
      </c:catAx>
      <c:valAx>
        <c:axId val="-1536855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Proprietary SW Investment (billions $2016)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53707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6753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6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3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2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4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February 10,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February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028700"/>
            <a:ext cx="8258175" cy="1473159"/>
          </a:xfrm>
        </p:spPr>
        <p:txBody>
          <a:bodyPr/>
          <a:lstStyle/>
          <a:p>
            <a:pPr algn="ctr"/>
            <a:r>
              <a:rPr lang="en-US" sz="4000" cap="none" dirty="0">
                <a:latin typeface="Arial Black" panose="020B0604020202020204" pitchFamily="34" charset="0"/>
                <a:cs typeface="Arial" panose="020B0604020202020204" pitchFamily="34" charset="0"/>
              </a:rPr>
              <a:t>The New Goliaths</a:t>
            </a:r>
            <a:endParaRPr lang="en-US" sz="1800" cap="none" dirty="0">
              <a:latin typeface="Arial Black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00470"/>
            <a:ext cx="6400800" cy="131445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James Bessen</a:t>
            </a:r>
          </a:p>
          <a:p>
            <a:r>
              <a:rPr lang="en-US" dirty="0"/>
              <a:t>Technology &amp; Policy Research Initiative, Boston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9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3BDE81-32AF-C244-AE06-E383CA892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456" y="1144914"/>
            <a:ext cx="3317089" cy="28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Barcode scanner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Accessible</a:t>
            </a:r>
          </a:p>
          <a:p>
            <a:pPr lvl="1"/>
            <a:r>
              <a:rPr lang="en-US" dirty="0"/>
              <a:t>Independent &gt;&gt; National chains</a:t>
            </a:r>
          </a:p>
          <a:p>
            <a:pPr lvl="1"/>
            <a:r>
              <a:rPr lang="en-US" dirty="0"/>
              <a:t>Productivity gains</a:t>
            </a:r>
          </a:p>
          <a:p>
            <a:pPr lvl="2"/>
            <a:r>
              <a:rPr lang="en-US" dirty="0"/>
              <a:t>Revenue / worker:  + 5%</a:t>
            </a:r>
          </a:p>
          <a:p>
            <a:pPr lvl="2"/>
            <a:r>
              <a:rPr lang="en-US" dirty="0"/>
              <a:t>Grocery prices: -1.4%</a:t>
            </a:r>
            <a:br>
              <a:rPr lang="en-US" dirty="0"/>
            </a:br>
            <a:endParaRPr lang="en-US" dirty="0"/>
          </a:p>
          <a:p>
            <a:r>
              <a:rPr lang="en-US" dirty="0"/>
              <a:t>Small competitive advantage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2" r="-240822"/>
          <a:stretch/>
        </p:blipFill>
        <p:spPr>
          <a:xfrm>
            <a:off x="6249081" y="1200150"/>
            <a:ext cx="8045450" cy="35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Walmart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220"/>
            <a:ext cx="3481583" cy="3521530"/>
          </a:xfrm>
        </p:spPr>
        <p:txBody>
          <a:bodyPr/>
          <a:lstStyle/>
          <a:p>
            <a:r>
              <a:rPr lang="en-US" dirty="0"/>
              <a:t>Integrated system</a:t>
            </a:r>
          </a:p>
          <a:p>
            <a:pPr lvl="1"/>
            <a:r>
              <a:rPr lang="en-US" dirty="0"/>
              <a:t>Suppliers / stores / distribution centers / headquarters</a:t>
            </a:r>
          </a:p>
          <a:p>
            <a:pPr lvl="1"/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783" y="1336220"/>
            <a:ext cx="5076373" cy="38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1372-7789-5A4B-A6F4-869FC0BD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2nd Industrial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8ECC8-2C27-C549-A28F-7834149C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Economies of scale</a:t>
            </a:r>
          </a:p>
          <a:p>
            <a:endParaRPr lang="en-US" dirty="0"/>
          </a:p>
          <a:p>
            <a:r>
              <a:rPr lang="en-US" dirty="0"/>
              <a:t>Large centralized enterprises</a:t>
            </a:r>
          </a:p>
          <a:p>
            <a:endParaRPr lang="en-US" dirty="0"/>
          </a:p>
          <a:p>
            <a:r>
              <a:rPr lang="en-US" dirty="0"/>
              <a:t>Chain store (A&amp;P)</a:t>
            </a:r>
          </a:p>
          <a:p>
            <a:pPr lvl="1"/>
            <a:r>
              <a:rPr lang="en-US" dirty="0"/>
              <a:t>Standardized store selection</a:t>
            </a:r>
          </a:p>
          <a:p>
            <a:pPr lvl="1"/>
            <a:r>
              <a:rPr lang="en-US" dirty="0"/>
              <a:t>Centralized buying</a:t>
            </a:r>
          </a:p>
          <a:p>
            <a:pPr lvl="1"/>
            <a:r>
              <a:rPr lang="en-US" dirty="0"/>
              <a:t>Centralized warehouses</a:t>
            </a:r>
          </a:p>
        </p:txBody>
      </p:sp>
    </p:spTree>
    <p:extLst>
      <p:ext uri="{BB962C8B-B14F-4D97-AF65-F5344CB8AC3E}">
        <p14:creationId xmlns:p14="http://schemas.microsoft.com/office/powerpoint/2010/main" val="270009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1860-DA57-5246-9B7F-382CAF98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store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3CE95-EC84-064D-9E3C-AE369231F019}"/>
              </a:ext>
            </a:extLst>
          </p:cNvPr>
          <p:cNvSpPr txBox="1"/>
          <p:nvPr/>
        </p:nvSpPr>
        <p:spPr>
          <a:xfrm>
            <a:off x="579422" y="1394234"/>
            <a:ext cx="203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Suppliers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BCE9B-A7AC-154C-96E4-F8D80A6981BD}"/>
              </a:ext>
            </a:extLst>
          </p:cNvPr>
          <p:cNvSpPr txBox="1"/>
          <p:nvPr/>
        </p:nvSpPr>
        <p:spPr>
          <a:xfrm>
            <a:off x="579422" y="2544024"/>
            <a:ext cx="220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Headquarters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CAF3A-4FB5-C046-A320-8F5531960B9D}"/>
              </a:ext>
            </a:extLst>
          </p:cNvPr>
          <p:cNvSpPr txBox="1"/>
          <p:nvPr/>
        </p:nvSpPr>
        <p:spPr>
          <a:xfrm>
            <a:off x="579422" y="3879442"/>
            <a:ext cx="220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D3298-D08E-CC49-81D0-09E7005DD98A}"/>
              </a:ext>
            </a:extLst>
          </p:cNvPr>
          <p:cNvSpPr/>
          <p:nvPr/>
        </p:nvSpPr>
        <p:spPr>
          <a:xfrm>
            <a:off x="3750398" y="1392663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7C532-67D5-4B4E-85DD-099185354AB1}"/>
              </a:ext>
            </a:extLst>
          </p:cNvPr>
          <p:cNvSpPr/>
          <p:nvPr/>
        </p:nvSpPr>
        <p:spPr>
          <a:xfrm>
            <a:off x="4988461" y="1406213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9B3F9-8355-8C49-8255-EA14ED60D82F}"/>
              </a:ext>
            </a:extLst>
          </p:cNvPr>
          <p:cNvSpPr/>
          <p:nvPr/>
        </p:nvSpPr>
        <p:spPr>
          <a:xfrm>
            <a:off x="6301214" y="1406213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C77864-3340-7D4D-887B-FE3E0BDB5135}"/>
              </a:ext>
            </a:extLst>
          </p:cNvPr>
          <p:cNvSpPr/>
          <p:nvPr/>
        </p:nvSpPr>
        <p:spPr>
          <a:xfrm>
            <a:off x="3750398" y="3956426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8E3227-15DB-3349-A4EA-86962EB0EC3A}"/>
              </a:ext>
            </a:extLst>
          </p:cNvPr>
          <p:cNvSpPr/>
          <p:nvPr/>
        </p:nvSpPr>
        <p:spPr>
          <a:xfrm>
            <a:off x="4988461" y="3969976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C8A346-C39C-2B4B-BA8C-65A49E379731}"/>
              </a:ext>
            </a:extLst>
          </p:cNvPr>
          <p:cNvSpPr/>
          <p:nvPr/>
        </p:nvSpPr>
        <p:spPr>
          <a:xfrm>
            <a:off x="6301214" y="3969976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8C8DB-A508-C947-A02D-9F5A5AAAF06B}"/>
              </a:ext>
            </a:extLst>
          </p:cNvPr>
          <p:cNvSpPr/>
          <p:nvPr/>
        </p:nvSpPr>
        <p:spPr>
          <a:xfrm flipV="1">
            <a:off x="4961302" y="2666108"/>
            <a:ext cx="506994" cy="415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8EFBAA-65E8-744A-9F68-8DFF3A7B9688}"/>
              </a:ext>
            </a:extLst>
          </p:cNvPr>
          <p:cNvCxnSpPr>
            <a:cxnSpLocks/>
          </p:cNvCxnSpPr>
          <p:nvPr/>
        </p:nvCxnSpPr>
        <p:spPr>
          <a:xfrm>
            <a:off x="4010684" y="1862519"/>
            <a:ext cx="1131684" cy="601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35EF42-F76F-2049-AC0D-88EFE52BC052}"/>
              </a:ext>
            </a:extLst>
          </p:cNvPr>
          <p:cNvCxnSpPr>
            <a:cxnSpLocks/>
          </p:cNvCxnSpPr>
          <p:nvPr/>
        </p:nvCxnSpPr>
        <p:spPr>
          <a:xfrm>
            <a:off x="5201218" y="1849786"/>
            <a:ext cx="6786" cy="614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6E800C-0B4C-C348-AEAC-E9484FBC1054}"/>
              </a:ext>
            </a:extLst>
          </p:cNvPr>
          <p:cNvCxnSpPr>
            <a:cxnSpLocks/>
          </p:cNvCxnSpPr>
          <p:nvPr/>
        </p:nvCxnSpPr>
        <p:spPr>
          <a:xfrm flipH="1">
            <a:off x="5332491" y="1849786"/>
            <a:ext cx="1181481" cy="61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ADBCA2D-B23C-C948-B1AC-DC1ABDC82BD2}"/>
              </a:ext>
            </a:extLst>
          </p:cNvPr>
          <p:cNvCxnSpPr/>
          <p:nvPr/>
        </p:nvCxnSpPr>
        <p:spPr>
          <a:xfrm flipV="1">
            <a:off x="4042372" y="3147612"/>
            <a:ext cx="1027569" cy="731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F7857D-7845-3B48-AF76-E873F88CE71D}"/>
              </a:ext>
            </a:extLst>
          </p:cNvPr>
          <p:cNvCxnSpPr/>
          <p:nvPr/>
        </p:nvCxnSpPr>
        <p:spPr>
          <a:xfrm flipH="1">
            <a:off x="5201218" y="3175442"/>
            <a:ext cx="6786" cy="68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A04E7EF-D75B-194A-BF55-5C7FAE005FB7}"/>
              </a:ext>
            </a:extLst>
          </p:cNvPr>
          <p:cNvCxnSpPr/>
          <p:nvPr/>
        </p:nvCxnSpPr>
        <p:spPr>
          <a:xfrm>
            <a:off x="5332491" y="3171746"/>
            <a:ext cx="1222220" cy="707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13270A1-9759-0446-9D24-1477C05A4DCF}"/>
              </a:ext>
            </a:extLst>
          </p:cNvPr>
          <p:cNvSpPr txBox="1"/>
          <p:nvPr/>
        </p:nvSpPr>
        <p:spPr>
          <a:xfrm>
            <a:off x="6679198" y="2365828"/>
            <a:ext cx="2362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Efficiency thru standardization, centralization</a:t>
            </a:r>
          </a:p>
        </p:txBody>
      </p:sp>
    </p:spTree>
    <p:extLst>
      <p:ext uri="{BB962C8B-B14F-4D97-AF65-F5344CB8AC3E}">
        <p14:creationId xmlns:p14="http://schemas.microsoft.com/office/powerpoint/2010/main" val="185514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1860-DA57-5246-9B7F-382CAF98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Walmart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3CE95-EC84-064D-9E3C-AE369231F019}"/>
              </a:ext>
            </a:extLst>
          </p:cNvPr>
          <p:cNvSpPr txBox="1"/>
          <p:nvPr/>
        </p:nvSpPr>
        <p:spPr>
          <a:xfrm>
            <a:off x="579422" y="1394234"/>
            <a:ext cx="203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Suppliers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BCE9B-A7AC-154C-96E4-F8D80A6981BD}"/>
              </a:ext>
            </a:extLst>
          </p:cNvPr>
          <p:cNvSpPr txBox="1"/>
          <p:nvPr/>
        </p:nvSpPr>
        <p:spPr>
          <a:xfrm>
            <a:off x="579422" y="2544024"/>
            <a:ext cx="220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Headquarters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CAF3A-4FB5-C046-A320-8F5531960B9D}"/>
              </a:ext>
            </a:extLst>
          </p:cNvPr>
          <p:cNvSpPr txBox="1"/>
          <p:nvPr/>
        </p:nvSpPr>
        <p:spPr>
          <a:xfrm>
            <a:off x="579422" y="3879442"/>
            <a:ext cx="220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D3298-D08E-CC49-81D0-09E7005DD98A}"/>
              </a:ext>
            </a:extLst>
          </p:cNvPr>
          <p:cNvSpPr/>
          <p:nvPr/>
        </p:nvSpPr>
        <p:spPr>
          <a:xfrm>
            <a:off x="3750398" y="1392663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7C532-67D5-4B4E-85DD-099185354AB1}"/>
              </a:ext>
            </a:extLst>
          </p:cNvPr>
          <p:cNvSpPr/>
          <p:nvPr/>
        </p:nvSpPr>
        <p:spPr>
          <a:xfrm>
            <a:off x="4988461" y="1406213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9B3F9-8355-8C49-8255-EA14ED60D82F}"/>
              </a:ext>
            </a:extLst>
          </p:cNvPr>
          <p:cNvSpPr/>
          <p:nvPr/>
        </p:nvSpPr>
        <p:spPr>
          <a:xfrm>
            <a:off x="6301214" y="1406213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C77864-3340-7D4D-887B-FE3E0BDB5135}"/>
              </a:ext>
            </a:extLst>
          </p:cNvPr>
          <p:cNvSpPr/>
          <p:nvPr/>
        </p:nvSpPr>
        <p:spPr>
          <a:xfrm>
            <a:off x="3750398" y="3956426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8E3227-15DB-3349-A4EA-86962EB0EC3A}"/>
              </a:ext>
            </a:extLst>
          </p:cNvPr>
          <p:cNvSpPr/>
          <p:nvPr/>
        </p:nvSpPr>
        <p:spPr>
          <a:xfrm>
            <a:off x="4988461" y="3969976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C8A346-C39C-2B4B-BA8C-65A49E379731}"/>
              </a:ext>
            </a:extLst>
          </p:cNvPr>
          <p:cNvSpPr/>
          <p:nvPr/>
        </p:nvSpPr>
        <p:spPr>
          <a:xfrm>
            <a:off x="6301214" y="3969976"/>
            <a:ext cx="506994" cy="3711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8C8DB-A508-C947-A02D-9F5A5AAAF06B}"/>
              </a:ext>
            </a:extLst>
          </p:cNvPr>
          <p:cNvSpPr/>
          <p:nvPr/>
        </p:nvSpPr>
        <p:spPr>
          <a:xfrm flipV="1">
            <a:off x="4961302" y="2666108"/>
            <a:ext cx="506994" cy="415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8EFBAA-65E8-744A-9F68-8DFF3A7B9688}"/>
              </a:ext>
            </a:extLst>
          </p:cNvPr>
          <p:cNvCxnSpPr>
            <a:cxnSpLocks/>
          </p:cNvCxnSpPr>
          <p:nvPr/>
        </p:nvCxnSpPr>
        <p:spPr>
          <a:xfrm flipH="1">
            <a:off x="4003895" y="1862519"/>
            <a:ext cx="6789" cy="1994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35EF42-F76F-2049-AC0D-88EFE52BC052}"/>
              </a:ext>
            </a:extLst>
          </p:cNvPr>
          <p:cNvCxnSpPr>
            <a:cxnSpLocks/>
          </p:cNvCxnSpPr>
          <p:nvPr/>
        </p:nvCxnSpPr>
        <p:spPr>
          <a:xfrm>
            <a:off x="5201218" y="1849786"/>
            <a:ext cx="24893" cy="2006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6E800C-0B4C-C348-AEAC-E9484FBC1054}"/>
              </a:ext>
            </a:extLst>
          </p:cNvPr>
          <p:cNvCxnSpPr>
            <a:cxnSpLocks/>
          </p:cNvCxnSpPr>
          <p:nvPr/>
        </p:nvCxnSpPr>
        <p:spPr>
          <a:xfrm flipH="1">
            <a:off x="4135171" y="1849786"/>
            <a:ext cx="2378802" cy="2006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3ED0ED-7D5F-F946-8DEE-75E5EC3A9438}"/>
              </a:ext>
            </a:extLst>
          </p:cNvPr>
          <p:cNvCxnSpPr/>
          <p:nvPr/>
        </p:nvCxnSpPr>
        <p:spPr>
          <a:xfrm>
            <a:off x="4042372" y="1862981"/>
            <a:ext cx="1199586" cy="2016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4DDDAC-C597-7449-95D5-60B41BD0BAEF}"/>
              </a:ext>
            </a:extLst>
          </p:cNvPr>
          <p:cNvCxnSpPr/>
          <p:nvPr/>
        </p:nvCxnSpPr>
        <p:spPr>
          <a:xfrm>
            <a:off x="4135171" y="1890543"/>
            <a:ext cx="2419540" cy="1988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2FD292-461D-4747-94EF-B812FBBE1B4A}"/>
              </a:ext>
            </a:extLst>
          </p:cNvPr>
          <p:cNvCxnSpPr/>
          <p:nvPr/>
        </p:nvCxnSpPr>
        <p:spPr>
          <a:xfrm flipH="1">
            <a:off x="4076325" y="1849786"/>
            <a:ext cx="1047936" cy="2029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28062E-B92C-F249-8382-F5F30F9A6F24}"/>
              </a:ext>
            </a:extLst>
          </p:cNvPr>
          <p:cNvCxnSpPr>
            <a:cxnSpLocks/>
          </p:cNvCxnSpPr>
          <p:nvPr/>
        </p:nvCxnSpPr>
        <p:spPr>
          <a:xfrm>
            <a:off x="5318915" y="1862519"/>
            <a:ext cx="1276536" cy="201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9011C4-79E7-9B44-9E22-53CDAB159F9C}"/>
              </a:ext>
            </a:extLst>
          </p:cNvPr>
          <p:cNvCxnSpPr/>
          <p:nvPr/>
        </p:nvCxnSpPr>
        <p:spPr>
          <a:xfrm flipH="1">
            <a:off x="5334762" y="1848969"/>
            <a:ext cx="1260689" cy="200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08D153-BAB7-B742-A8D4-569BA69CBAE0}"/>
              </a:ext>
            </a:extLst>
          </p:cNvPr>
          <p:cNvCxnSpPr>
            <a:cxnSpLocks/>
          </p:cNvCxnSpPr>
          <p:nvPr/>
        </p:nvCxnSpPr>
        <p:spPr>
          <a:xfrm>
            <a:off x="6688255" y="1869756"/>
            <a:ext cx="13577" cy="2009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34F9D5-D77B-D54C-A55D-9416B883B417}"/>
              </a:ext>
            </a:extLst>
          </p:cNvPr>
          <p:cNvSpPr txBox="1"/>
          <p:nvPr/>
        </p:nvSpPr>
        <p:spPr>
          <a:xfrm>
            <a:off x="6917994" y="2270815"/>
            <a:ext cx="208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Software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+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28737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D119-B014-4449-82BE-BF4B99D2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59205"/>
          </a:xfrm>
        </p:spPr>
        <p:txBody>
          <a:bodyPr>
            <a:normAutofit/>
          </a:bodyPr>
          <a:lstStyle/>
          <a:p>
            <a:r>
              <a:rPr lang="en-US" dirty="0"/>
              <a:t>Walmart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3EFC8-5E71-4F47-818C-0045DE0A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more items / store</a:t>
            </a:r>
          </a:p>
          <a:p>
            <a:pPr lvl="1"/>
            <a:r>
              <a:rPr lang="en-US" dirty="0"/>
              <a:t>Greater selection, more attractive to consumers</a:t>
            </a:r>
          </a:p>
          <a:p>
            <a:pPr lvl="1"/>
            <a:endParaRPr lang="en-US" dirty="0"/>
          </a:p>
          <a:p>
            <a:r>
              <a:rPr lang="en-US" dirty="0"/>
              <a:t>Responsive to changes in demand &amp; local demand</a:t>
            </a:r>
          </a:p>
          <a:p>
            <a:pPr lvl="1"/>
            <a:r>
              <a:rPr lang="en-US" dirty="0"/>
              <a:t>Stores replenished more frequently</a:t>
            </a:r>
          </a:p>
          <a:p>
            <a:endParaRPr lang="en-US" dirty="0"/>
          </a:p>
          <a:p>
            <a:r>
              <a:rPr lang="en-US" dirty="0"/>
              <a:t>Reduced warehousing </a:t>
            </a:r>
            <a:r>
              <a:rPr lang="en-US" dirty="0">
                <a:sym typeface="Wingdings" pitchFamily="2" charset="2"/>
              </a:rPr>
              <a:t> lower cost  lower prices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Efficiency + heterogeneity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Market share: 3%, 1982  52%, 2012; largest </a:t>
            </a:r>
            <a:r>
              <a:rPr lang="en-US" b="1" i="1" dirty="0">
                <a:solidFill>
                  <a:srgbClr val="0070C0"/>
                </a:solidFill>
                <a:sym typeface="Wingdings" pitchFamily="2" charset="2"/>
              </a:rPr>
              <a:t>global</a:t>
            </a:r>
            <a:r>
              <a:rPr lang="en-US" dirty="0">
                <a:sym typeface="Wingdings" pitchFamily="2" charset="2"/>
              </a:rPr>
              <a:t> retailer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8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74E1BC-5D44-044C-9D61-001B05C0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Information Technology Do?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FC370-13AF-9E40-B876-DE963C32A31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Standard</a:t>
            </a:r>
            <a:endParaRPr lang="en-US" baseline="0" dirty="0"/>
          </a:p>
          <a:p>
            <a:pPr lvl="1"/>
            <a:r>
              <a:rPr lang="en-US" dirty="0"/>
              <a:t>Software: fixed cost, cheap to reproduce </a:t>
            </a:r>
          </a:p>
          <a:p>
            <a:pPr lvl="1"/>
            <a:r>
              <a:rPr lang="en-US" dirty="0"/>
              <a:t>Low cost computers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27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74E1BC-5D44-044C-9D61-001B05C0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Information Technology Do?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FC370-13AF-9E40-B876-DE963C32A31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Standard</a:t>
            </a:r>
            <a:endParaRPr lang="en-US" baseline="0" dirty="0"/>
          </a:p>
          <a:p>
            <a:pPr lvl="1"/>
            <a:r>
              <a:rPr lang="en-US" dirty="0"/>
              <a:t>Software: fixed cost, cheap to reproduce </a:t>
            </a:r>
          </a:p>
          <a:p>
            <a:pPr lvl="1"/>
            <a:r>
              <a:rPr lang="en-US" dirty="0"/>
              <a:t>Low cost computers</a:t>
            </a:r>
          </a:p>
          <a:p>
            <a:pPr lvl="1"/>
            <a:endParaRPr lang="en-US" dirty="0"/>
          </a:p>
          <a:p>
            <a:r>
              <a:rPr lang="en-US" dirty="0"/>
              <a:t>Modularity reduces cost of complexity</a:t>
            </a:r>
          </a:p>
          <a:p>
            <a:pPr lvl="1"/>
            <a:r>
              <a:rPr lang="en-US" dirty="0"/>
              <a:t>Store variety</a:t>
            </a:r>
          </a:p>
          <a:p>
            <a:pPr lvl="1"/>
            <a:r>
              <a:rPr lang="en-US" dirty="0"/>
              <a:t>Product features</a:t>
            </a:r>
          </a:p>
          <a:p>
            <a:pPr lvl="1"/>
            <a:r>
              <a:rPr lang="en-US" dirty="0"/>
              <a:t>Targeting / customization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10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CFB1-1A65-E24B-8B10-B61BDE6B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58416"/>
          </a:xfrm>
        </p:spPr>
        <p:txBody>
          <a:bodyPr/>
          <a:lstStyle/>
          <a:p>
            <a:r>
              <a:rPr lang="en-US" dirty="0"/>
              <a:t>Big SW </a:t>
            </a:r>
            <a:r>
              <a:rPr lang="en-US" dirty="0">
                <a:sym typeface="Wingdings" pitchFamily="2" charset="2"/>
              </a:rPr>
              <a:t> Big firm dominance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9C299-22DC-3344-B0E1-61EAB50C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3710"/>
            <a:ext cx="7886700" cy="3814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Retail logistics &amp; inventory, </a:t>
            </a:r>
            <a:r>
              <a:rPr lang="en-US" dirty="0">
                <a:solidFill>
                  <a:srgbClr val="00B0F0"/>
                </a:solidFill>
              </a:rPr>
              <a:t>better selection &amp; response</a:t>
            </a:r>
          </a:p>
          <a:p>
            <a:pPr lvl="1"/>
            <a:r>
              <a:rPr lang="en-US" dirty="0"/>
              <a:t>Walmart, Amazon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Manufacturing SW, </a:t>
            </a:r>
            <a:r>
              <a:rPr lang="en-US" dirty="0">
                <a:solidFill>
                  <a:srgbClr val="00B0F0"/>
                </a:solidFill>
              </a:rPr>
              <a:t>more features</a:t>
            </a:r>
            <a:endParaRPr lang="en-US" dirty="0"/>
          </a:p>
          <a:p>
            <a:pPr lvl="1"/>
            <a:r>
              <a:rPr lang="en-US" dirty="0"/>
              <a:t>Aircraft $25-30b to design</a:t>
            </a:r>
          </a:p>
          <a:p>
            <a:pPr lvl="1"/>
            <a:r>
              <a:rPr lang="en-US" dirty="0"/>
              <a:t>Autos $5-6 to design, 100 m. lines of code, &gt; 100 computers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Targeted advertising, </a:t>
            </a:r>
            <a:r>
              <a:rPr lang="en-US" dirty="0">
                <a:solidFill>
                  <a:srgbClr val="00B0F0"/>
                </a:solidFill>
              </a:rPr>
              <a:t>finer targeting</a:t>
            </a:r>
            <a:endParaRPr lang="en-US" dirty="0"/>
          </a:p>
          <a:p>
            <a:pPr lvl="1"/>
            <a:r>
              <a:rPr lang="en-US" dirty="0"/>
              <a:t>Google, Facebook</a:t>
            </a:r>
            <a:br>
              <a:rPr lang="en-US" dirty="0"/>
            </a:br>
            <a:endParaRPr lang="en-US" dirty="0"/>
          </a:p>
          <a:p>
            <a:r>
              <a:rPr lang="en-US" dirty="0"/>
              <a:t>Targeted credit offers, </a:t>
            </a:r>
            <a:r>
              <a:rPr lang="en-US" dirty="0">
                <a:solidFill>
                  <a:srgbClr val="00B0F0"/>
                </a:solidFill>
              </a:rPr>
              <a:t>finer risk targeting</a:t>
            </a:r>
          </a:p>
          <a:p>
            <a:pPr lvl="1"/>
            <a:r>
              <a:rPr lang="en-US" dirty="0"/>
              <a:t>Top 4 banks: 57% credit cards issued </a:t>
            </a:r>
          </a:p>
          <a:p>
            <a:pPr lvl="1"/>
            <a:r>
              <a:rPr lang="en-US" dirty="0"/>
              <a:t>Chase, Capital One, Citibank</a:t>
            </a:r>
          </a:p>
        </p:txBody>
      </p:sp>
    </p:spTree>
    <p:extLst>
      <p:ext uri="{BB962C8B-B14F-4D97-AF65-F5344CB8AC3E}">
        <p14:creationId xmlns:p14="http://schemas.microsoft.com/office/powerpoint/2010/main" val="175759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FB1E-940E-A715-09D0-821316E4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new technology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0A7B-BFFF-AB1A-8703-1E17690E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Raises productivity</a:t>
            </a:r>
          </a:p>
          <a:p>
            <a:pPr lvl="1"/>
            <a:r>
              <a:rPr lang="en-US" dirty="0"/>
              <a:t>E.g., electric vehicles</a:t>
            </a:r>
          </a:p>
          <a:p>
            <a:pPr lvl="1"/>
            <a:endParaRPr lang="en-US" dirty="0"/>
          </a:p>
          <a:p>
            <a:r>
              <a:rPr lang="en-US" dirty="0"/>
              <a:t>Alters select industries</a:t>
            </a:r>
          </a:p>
          <a:p>
            <a:pPr lvl="1"/>
            <a:r>
              <a:rPr lang="en-US" dirty="0"/>
              <a:t>E.g., automobile, auto repair, gasoline</a:t>
            </a:r>
          </a:p>
          <a:p>
            <a:pPr lvl="1"/>
            <a:endParaRPr lang="en-US" dirty="0"/>
          </a:p>
          <a:p>
            <a:r>
              <a:rPr lang="en-US" dirty="0"/>
              <a:t>Does </a:t>
            </a:r>
            <a:r>
              <a:rPr lang="en-US" b="1" i="1" dirty="0">
                <a:solidFill>
                  <a:srgbClr val="00B0F0"/>
                </a:solidFill>
              </a:rPr>
              <a:t>NOT</a:t>
            </a:r>
            <a:r>
              <a:rPr lang="en-US" dirty="0"/>
              <a:t> typically change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847490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5720-2D0B-4BCC-5D72-E1C3905A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on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5198E-94C2-F79C-D81D-B8F14BF50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just Big Tech</a:t>
            </a:r>
          </a:p>
          <a:p>
            <a:pPr lvl="1"/>
            <a:r>
              <a:rPr lang="en-US" dirty="0"/>
              <a:t>Retail, wholesale</a:t>
            </a:r>
          </a:p>
          <a:p>
            <a:pPr lvl="1"/>
            <a:r>
              <a:rPr lang="en-US" dirty="0"/>
              <a:t>Banking, insurance</a:t>
            </a:r>
          </a:p>
          <a:p>
            <a:pPr lvl="1"/>
            <a:r>
              <a:rPr lang="en-US" dirty="0"/>
              <a:t>Tech </a:t>
            </a:r>
          </a:p>
          <a:p>
            <a:pPr lvl="1"/>
            <a:r>
              <a:rPr lang="en-US" dirty="0"/>
              <a:t>Pharmacy benefit managers</a:t>
            </a:r>
          </a:p>
          <a:p>
            <a:pPr lvl="1"/>
            <a:r>
              <a:rPr lang="en-US" dirty="0"/>
              <a:t>Waste management </a:t>
            </a:r>
            <a:r>
              <a:rPr lang="en-US" dirty="0" err="1"/>
              <a:t>co.s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Much of the economy</a:t>
            </a:r>
          </a:p>
          <a:p>
            <a:pPr lvl="1"/>
            <a:r>
              <a:rPr lang="en-US" dirty="0"/>
              <a:t>45% of industries</a:t>
            </a:r>
          </a:p>
          <a:p>
            <a:pPr lvl="1"/>
            <a:r>
              <a:rPr lang="en-US" dirty="0"/>
              <a:t>71% of revenue</a:t>
            </a:r>
          </a:p>
        </p:txBody>
      </p:sp>
    </p:spTree>
    <p:extLst>
      <p:ext uri="{BB962C8B-B14F-4D97-AF65-F5344CB8AC3E}">
        <p14:creationId xmlns:p14="http://schemas.microsoft.com/office/powerpoint/2010/main" val="349691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400821" y="584573"/>
          <a:ext cx="8347468" cy="453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773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DF58-AE3B-B244-8048-DF4FB689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46235"/>
          </a:xfrm>
        </p:spPr>
        <p:txBody>
          <a:bodyPr/>
          <a:lstStyle/>
          <a:p>
            <a:r>
              <a:rPr lang="en-US" dirty="0"/>
              <a:t>Large firms dominate own-software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461D3-9702-E941-B859-0DC012CE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963" y="1046285"/>
            <a:ext cx="5938073" cy="3958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4078C5-D0F1-BA49-9F0D-651492626499}"/>
              </a:ext>
            </a:extLst>
          </p:cNvPr>
          <p:cNvSpPr txBox="1"/>
          <p:nvPr/>
        </p:nvSpPr>
        <p:spPr>
          <a:xfrm>
            <a:off x="2681654" y="4866500"/>
            <a:ext cx="4510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Firm size, excluding computer and computer service industries</a:t>
            </a:r>
          </a:p>
        </p:txBody>
      </p:sp>
    </p:spTree>
    <p:extLst>
      <p:ext uri="{BB962C8B-B14F-4D97-AF65-F5344CB8AC3E}">
        <p14:creationId xmlns:p14="http://schemas.microsoft.com/office/powerpoint/2010/main" val="85882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14B324-C20E-6EE2-003B-769D96D1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72C54-E178-A03A-E4A1-B3187968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  <a:p>
            <a:endParaRPr lang="en-US" dirty="0"/>
          </a:p>
          <a:p>
            <a:r>
              <a:rPr lang="en-US" dirty="0"/>
              <a:t>+ Hardware</a:t>
            </a:r>
          </a:p>
          <a:p>
            <a:endParaRPr lang="en-US" dirty="0"/>
          </a:p>
          <a:p>
            <a:r>
              <a:rPr lang="en-US" dirty="0"/>
              <a:t>+ Organization</a:t>
            </a:r>
          </a:p>
          <a:p>
            <a:endParaRPr lang="en-US" dirty="0"/>
          </a:p>
          <a:p>
            <a:r>
              <a:rPr lang="en-US" dirty="0"/>
              <a:t>+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39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14B324-C20E-6EE2-003B-769D96D1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72C54-E178-A03A-E4A1-B3187968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  <a:p>
            <a:endParaRPr lang="en-US" dirty="0"/>
          </a:p>
          <a:p>
            <a:r>
              <a:rPr lang="en-US" dirty="0"/>
              <a:t>+ Hardware</a:t>
            </a:r>
          </a:p>
          <a:p>
            <a:endParaRPr lang="en-US" dirty="0"/>
          </a:p>
          <a:p>
            <a:r>
              <a:rPr lang="en-US" dirty="0"/>
              <a:t>+ Organization</a:t>
            </a:r>
          </a:p>
          <a:p>
            <a:endParaRPr lang="en-US" dirty="0"/>
          </a:p>
          <a:p>
            <a:r>
              <a:rPr lang="en-US" dirty="0"/>
              <a:t>+ Data</a:t>
            </a:r>
          </a:p>
          <a:p>
            <a:endParaRPr lang="en-US" dirty="0"/>
          </a:p>
          <a:p>
            <a:r>
              <a:rPr lang="en-US" sz="2400" b="1" dirty="0">
                <a:solidFill>
                  <a:srgbClr val="0070C0"/>
                </a:solidFill>
              </a:rPr>
              <a:t>Not just multi-sided open platforms…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67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7B0A-AD47-3FE4-367C-9141673C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1DC55B-53F6-4ADB-2039-A0B61A831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322759"/>
              </p:ext>
            </p:extLst>
          </p:nvPr>
        </p:nvGraphicFramePr>
        <p:xfrm>
          <a:off x="520117" y="1143000"/>
          <a:ext cx="8166684" cy="3236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2228">
                  <a:extLst>
                    <a:ext uri="{9D8B030D-6E8A-4147-A177-3AD203B41FA5}">
                      <a16:colId xmlns:a16="http://schemas.microsoft.com/office/drawing/2014/main" val="3017005317"/>
                    </a:ext>
                  </a:extLst>
                </a:gridCol>
                <a:gridCol w="2722228">
                  <a:extLst>
                    <a:ext uri="{9D8B030D-6E8A-4147-A177-3AD203B41FA5}">
                      <a16:colId xmlns:a16="http://schemas.microsoft.com/office/drawing/2014/main" val="2112795617"/>
                    </a:ext>
                  </a:extLst>
                </a:gridCol>
                <a:gridCol w="2722228">
                  <a:extLst>
                    <a:ext uri="{9D8B030D-6E8A-4147-A177-3AD203B41FA5}">
                      <a16:colId xmlns:a16="http://schemas.microsoft.com/office/drawing/2014/main" val="754082325"/>
                    </a:ext>
                  </a:extLst>
                </a:gridCol>
              </a:tblGrid>
              <a:tr h="1078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 sided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Multisided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463705"/>
                  </a:ext>
                </a:extLst>
              </a:tr>
              <a:tr h="1078684">
                <a:tc>
                  <a:txBody>
                    <a:bodyPr/>
                    <a:lstStyle/>
                    <a:p>
                      <a:r>
                        <a:rPr lang="en-US" dirty="0"/>
                        <a:t>Closed / internal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AWS &lt;2006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Walmart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913825"/>
                  </a:ext>
                </a:extLst>
              </a:tr>
              <a:tr h="1078684">
                <a:tc>
                  <a:txBody>
                    <a:bodyPr/>
                    <a:lstStyle/>
                    <a:p>
                      <a:r>
                        <a:rPr lang="en-US" dirty="0"/>
                        <a:t>Open / 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AWS &gt;2006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Amazon Marketplace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52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82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AE40-82F4-8E4F-BFEA-BC3999D1B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B9DE9-1021-D74D-AA3C-94A42D796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59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Industry Concentration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25" y="1242264"/>
            <a:ext cx="6788150" cy="3901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9350" y="1143000"/>
            <a:ext cx="210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Manufacturing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2112" y="4883348"/>
            <a:ext cx="244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Autor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1401911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9BBE-95EC-4B31-48F8-3E437F73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5" y="400050"/>
            <a:ext cx="8690993" cy="63179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European countries: top 10% firm share output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824C1-11B1-C2B5-B53E-CD933A3DF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794" y="1125514"/>
            <a:ext cx="6036411" cy="4017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5C342E-44CA-8916-0252-074146A2D59B}"/>
              </a:ext>
            </a:extLst>
          </p:cNvPr>
          <p:cNvSpPr txBox="1"/>
          <p:nvPr/>
        </p:nvSpPr>
        <p:spPr>
          <a:xfrm>
            <a:off x="7751428" y="4511704"/>
            <a:ext cx="123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OECD 2019</a:t>
            </a:r>
          </a:p>
        </p:txBody>
      </p:sp>
    </p:spTree>
    <p:extLst>
      <p:ext uri="{BB962C8B-B14F-4D97-AF65-F5344CB8AC3E}">
        <p14:creationId xmlns:p14="http://schemas.microsoft.com/office/powerpoint/2010/main" val="2284341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90B896-DB1C-B64D-801B-B00C9C1B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30" y="978652"/>
            <a:ext cx="5728939" cy="4164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578602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Technology?</a:t>
            </a:r>
          </a:p>
        </p:txBody>
      </p:sp>
    </p:spTree>
    <p:extLst>
      <p:ext uri="{BB962C8B-B14F-4D97-AF65-F5344CB8AC3E}">
        <p14:creationId xmlns:p14="http://schemas.microsoft.com/office/powerpoint/2010/main" val="386116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194F-EB30-C446-ABC6-19213B34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5423"/>
            <a:ext cx="8229600" cy="281257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Technology is </a:t>
            </a:r>
            <a:br>
              <a:rPr lang="en-US" sz="4800" dirty="0"/>
            </a:br>
            <a:r>
              <a:rPr lang="en-US" sz="4800" dirty="0"/>
              <a:t>transforming</a:t>
            </a:r>
            <a:br>
              <a:rPr lang="en-US" sz="4800" dirty="0"/>
            </a:br>
            <a:r>
              <a:rPr lang="en-US" sz="4800" dirty="0"/>
              <a:t> the economy</a:t>
            </a:r>
          </a:p>
        </p:txBody>
      </p:sp>
    </p:spTree>
    <p:extLst>
      <p:ext uri="{BB962C8B-B14F-4D97-AF65-F5344CB8AC3E}">
        <p14:creationId xmlns:p14="http://schemas.microsoft.com/office/powerpoint/2010/main" val="1222721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90B896-DB1C-B64D-801B-B00C9C1B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30" y="978652"/>
            <a:ext cx="5728939" cy="4164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578602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3401B-5494-0E45-904C-FE561D5DD0C5}"/>
              </a:ext>
            </a:extLst>
          </p:cNvPr>
          <p:cNvSpPr txBox="1"/>
          <p:nvPr/>
        </p:nvSpPr>
        <p:spPr>
          <a:xfrm>
            <a:off x="6512312" y="2798956"/>
            <a:ext cx="15611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Causal</a:t>
            </a:r>
          </a:p>
        </p:txBody>
      </p:sp>
      <p:sp>
        <p:nvSpPr>
          <p:cNvPr id="6" name="Up-Down Arrow 5">
            <a:extLst>
              <a:ext uri="{FF2B5EF4-FFF2-40B4-BE49-F238E27FC236}">
                <a16:creationId xmlns:a16="http://schemas.microsoft.com/office/drawing/2014/main" id="{2B80CF46-CD9A-D648-BD2C-F80BBE775B6F}"/>
              </a:ext>
            </a:extLst>
          </p:cNvPr>
          <p:cNvSpPr/>
          <p:nvPr/>
        </p:nvSpPr>
        <p:spPr>
          <a:xfrm rot="3964941">
            <a:off x="5997339" y="1721279"/>
            <a:ext cx="484632" cy="2155352"/>
          </a:xfrm>
          <a:prstGeom prst="up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2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Industry Concentration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25" y="1242264"/>
            <a:ext cx="6788150" cy="3901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9350" y="1143000"/>
            <a:ext cx="210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Manufacturing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2112" y="4883348"/>
            <a:ext cx="244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Autor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et al. 2017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7639050" y="1862656"/>
            <a:ext cx="403225" cy="1200150"/>
          </a:xfrm>
          <a:prstGeom prst="up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35650" y="2047232"/>
            <a:ext cx="185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rgbClr val="0070C0"/>
                </a:solidFill>
              </a:rPr>
              <a:t>Proprietary IT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38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6A9E-B92B-1347-B179-A8FAFF23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Doesn’t new tech </a:t>
            </a:r>
            <a:r>
              <a:rPr lang="en-US" i="1" dirty="0">
                <a:solidFill>
                  <a:srgbClr val="0070C0"/>
                </a:solidFill>
              </a:rPr>
              <a:t>disrupt?</a:t>
            </a:r>
          </a:p>
        </p:txBody>
      </p:sp>
    </p:spTree>
    <p:extLst>
      <p:ext uri="{BB962C8B-B14F-4D97-AF65-F5344CB8AC3E}">
        <p14:creationId xmlns:p14="http://schemas.microsoft.com/office/powerpoint/2010/main" val="336608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6A9E-B92B-1347-B179-A8FAFF23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Doesn’t new tech </a:t>
            </a:r>
            <a:r>
              <a:rPr lang="en-US" i="1" dirty="0">
                <a:solidFill>
                  <a:srgbClr val="0070C0"/>
                </a:solidFill>
              </a:rPr>
              <a:t>disrupt?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AB34B-10A9-7543-8A04-D2938BEE3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so much anymore…</a:t>
            </a:r>
          </a:p>
        </p:txBody>
      </p:sp>
    </p:spTree>
    <p:extLst>
      <p:ext uri="{BB962C8B-B14F-4D97-AF65-F5344CB8AC3E}">
        <p14:creationId xmlns:p14="http://schemas.microsoft.com/office/powerpoint/2010/main" val="2330157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Systems for own use; </a:t>
            </a:r>
            <a:r>
              <a:rPr lang="en-US" i="1" dirty="0"/>
              <a:t>NOT </a:t>
            </a:r>
            <a:r>
              <a:rPr lang="en-US" dirty="0"/>
              <a:t>general purpose technology</a:t>
            </a:r>
          </a:p>
          <a:p>
            <a:pPr lvl="2"/>
            <a:r>
              <a:rPr lang="en-US" dirty="0"/>
              <a:t>Self-developed or contracted</a:t>
            </a:r>
          </a:p>
          <a:p>
            <a:pPr lvl="2"/>
            <a:r>
              <a:rPr lang="en-US" dirty="0"/>
              <a:t>Complementary skilled workers, managers</a:t>
            </a:r>
          </a:p>
          <a:p>
            <a:pPr lvl="2"/>
            <a:r>
              <a:rPr lang="en-US" dirty="0"/>
              <a:t>Organizational investments = “platforms”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Slow to “diffuse”:</a:t>
            </a:r>
          </a:p>
          <a:p>
            <a:pPr lvl="2"/>
            <a:r>
              <a:rPr lang="en-US" dirty="0"/>
              <a:t>Not licensed or sold</a:t>
            </a:r>
          </a:p>
          <a:p>
            <a:pPr lvl="2"/>
            <a:r>
              <a:rPr lang="en-US" dirty="0"/>
              <a:t>Hard to imitate</a:t>
            </a:r>
          </a:p>
        </p:txBody>
      </p:sp>
    </p:spTree>
    <p:extLst>
      <p:ext uri="{BB962C8B-B14F-4D97-AF65-F5344CB8AC3E}">
        <p14:creationId xmlns:p14="http://schemas.microsoft.com/office/powerpoint/2010/main" val="4223856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C39FD6-5F35-B247-AE53-38154355C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91" y="404952"/>
            <a:ext cx="6998218" cy="46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8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F3B1C5-BF2A-D4F2-DD02-9511FC7D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Platform firms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7629B-2604-2F9A-CE7F-3D058DE07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Competitive advantage</a:t>
            </a:r>
          </a:p>
          <a:p>
            <a:endParaRPr lang="en-US" dirty="0"/>
          </a:p>
          <a:p>
            <a:r>
              <a:rPr lang="en-US" dirty="0"/>
              <a:t>Grow market share</a:t>
            </a:r>
          </a:p>
          <a:p>
            <a:pPr lvl="1"/>
            <a:r>
              <a:rPr lang="en-US" dirty="0"/>
              <a:t>Rivals grow more slowly</a:t>
            </a:r>
          </a:p>
          <a:p>
            <a:pPr lvl="1"/>
            <a:r>
              <a:rPr lang="en-US" dirty="0">
                <a:sym typeface="Wingdings" pitchFamily="2" charset="2"/>
              </a:rPr>
              <a:t> rising concentration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More persistent</a:t>
            </a:r>
          </a:p>
          <a:p>
            <a:pPr lvl="1"/>
            <a:r>
              <a:rPr lang="en-US" dirty="0">
                <a:sym typeface="Wingdings" pitchFamily="2" charset="2"/>
              </a:rPr>
              <a:t>Less disruption</a:t>
            </a:r>
          </a:p>
          <a:p>
            <a:pPr lvl="1"/>
            <a:r>
              <a:rPr lang="en-US" dirty="0">
                <a:sym typeface="Wingdings" pitchFamily="2" charset="2"/>
              </a:rPr>
              <a:t>Less leapfrogging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88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AE40-82F4-8E4F-BFEA-BC3999D1B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B9DE9-1021-D74D-AA3C-94A42D796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32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5B7F-4AFF-E60B-4366-BF7D9B05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7A9AB-815D-2D8C-7836-F352E9D4E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new ideas / techniques / knowledge</a:t>
            </a:r>
          </a:p>
          <a:p>
            <a:endParaRPr lang="en-US" dirty="0"/>
          </a:p>
          <a:p>
            <a:r>
              <a:rPr lang="en-US" dirty="0"/>
              <a:t>“Diffusion” </a:t>
            </a:r>
          </a:p>
          <a:p>
            <a:pPr lvl="1"/>
            <a:r>
              <a:rPr lang="en-US" dirty="0"/>
              <a:t>Licensing</a:t>
            </a:r>
          </a:p>
          <a:p>
            <a:pPr lvl="1"/>
            <a:r>
              <a:rPr lang="en-US" dirty="0"/>
              <a:t>Growth of productive firms</a:t>
            </a:r>
          </a:p>
          <a:p>
            <a:pPr lvl="1"/>
            <a:r>
              <a:rPr lang="en-US" dirty="0">
                <a:sym typeface="Wingdings" pitchFamily="2" charset="2"/>
              </a:rPr>
              <a:t> Schumpeter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08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A5B4-2264-5273-0ED8-47D96A7C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40185"/>
          </a:xfrm>
        </p:spPr>
        <p:txBody>
          <a:bodyPr/>
          <a:lstStyle/>
          <a:p>
            <a:r>
              <a:rPr lang="en-US" dirty="0"/>
              <a:t>Productivity gap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ECA13-5A24-627F-31F1-6CD210D9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97" y="1181100"/>
            <a:ext cx="6061205" cy="396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BB08C-22CC-065C-95CA-577F231ED7BA}"/>
              </a:ext>
            </a:extLst>
          </p:cNvPr>
          <p:cNvSpPr txBox="1"/>
          <p:nvPr/>
        </p:nvSpPr>
        <p:spPr>
          <a:xfrm>
            <a:off x="7734650" y="4269996"/>
            <a:ext cx="116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OECD 2016</a:t>
            </a:r>
          </a:p>
        </p:txBody>
      </p:sp>
    </p:spTree>
    <p:extLst>
      <p:ext uri="{BB962C8B-B14F-4D97-AF65-F5344CB8AC3E}">
        <p14:creationId xmlns:p14="http://schemas.microsoft.com/office/powerpoint/2010/main" val="140168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A627-41C7-76D8-7C87-B243C944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Industrial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84F7-4E3E-3CA3-C1EB-84D00FBB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37829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Economies of scale</a:t>
            </a:r>
          </a:p>
          <a:p>
            <a:pPr lvl="1"/>
            <a:r>
              <a:rPr lang="en-US" dirty="0"/>
              <a:t>Steel, oil, sugar,…</a:t>
            </a:r>
          </a:p>
          <a:p>
            <a:pPr lvl="1"/>
            <a:endParaRPr lang="en-US" dirty="0"/>
          </a:p>
          <a:p>
            <a:r>
              <a:rPr lang="en-US" dirty="0"/>
              <a:t>Changed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Firm organization</a:t>
            </a:r>
          </a:p>
          <a:p>
            <a:pPr lvl="2"/>
            <a:r>
              <a:rPr lang="en-US" dirty="0"/>
              <a:t>Market </a:t>
            </a:r>
            <a:r>
              <a:rPr lang="en-US" dirty="0">
                <a:sym typeface="Wingdings" pitchFamily="2" charset="2"/>
              </a:rPr>
              <a:t> managerial hierarchies</a:t>
            </a:r>
          </a:p>
          <a:p>
            <a:pPr marL="617220" lvl="1" indent="-342900">
              <a:buFont typeface="+mj-lt"/>
              <a:buAutoNum type="arabicPeriod"/>
            </a:pPr>
            <a:endParaRPr lang="en-US" dirty="0"/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Labor markets / industrial unions</a:t>
            </a:r>
            <a:br>
              <a:rPr lang="en-US" dirty="0"/>
            </a:br>
            <a:endParaRPr lang="en-US" dirty="0"/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Innovation: R&amp;D</a:t>
            </a:r>
            <a:br>
              <a:rPr lang="en-US" dirty="0"/>
            </a:br>
            <a:endParaRPr lang="en-US" dirty="0"/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Competition </a:t>
            </a:r>
            <a:r>
              <a:rPr lang="en-US" dirty="0">
                <a:sym typeface="Wingdings" pitchFamily="2" charset="2"/>
              </a:rPr>
              <a:t> monopolies, cartels</a:t>
            </a:r>
            <a:endParaRPr lang="en-US" dirty="0"/>
          </a:p>
          <a:p>
            <a:pPr marL="617220" lvl="1" indent="-342900">
              <a:buFont typeface="+mj-lt"/>
              <a:buAutoNum type="arabicPeriod"/>
            </a:pPr>
            <a:endParaRPr lang="en-US" dirty="0"/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Regulation </a:t>
            </a:r>
          </a:p>
          <a:p>
            <a:pPr lvl="2"/>
            <a:r>
              <a:rPr lang="en-US" dirty="0"/>
              <a:t>Progressive movement</a:t>
            </a:r>
          </a:p>
        </p:txBody>
      </p:sp>
    </p:spTree>
    <p:extLst>
      <p:ext uri="{BB962C8B-B14F-4D97-AF65-F5344CB8AC3E}">
        <p14:creationId xmlns:p14="http://schemas.microsoft.com/office/powerpoint/2010/main" val="1155400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80856-BBCF-C72B-E743-78F6617E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86" y="922683"/>
            <a:ext cx="6457951" cy="43053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37482DB-BB7C-D112-DAF1-A9899C4C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gap </a:t>
            </a:r>
          </a:p>
        </p:txBody>
      </p:sp>
      <p:sp>
        <p:nvSpPr>
          <p:cNvPr id="5" name="Up-Down Arrow 4">
            <a:extLst>
              <a:ext uri="{FF2B5EF4-FFF2-40B4-BE49-F238E27FC236}">
                <a16:creationId xmlns:a16="http://schemas.microsoft.com/office/drawing/2014/main" id="{E87A6010-395F-2577-55AA-CB2CB86FA7E4}"/>
              </a:ext>
            </a:extLst>
          </p:cNvPr>
          <p:cNvSpPr/>
          <p:nvPr/>
        </p:nvSpPr>
        <p:spPr>
          <a:xfrm>
            <a:off x="6115574" y="1736521"/>
            <a:ext cx="310393" cy="922789"/>
          </a:xfrm>
          <a:prstGeom prst="up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22710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F0785-19F8-870B-3320-A741B264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= slower “diffusion”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718A7-1AAF-B7F8-5E6D-300ACFCB7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diffusion</a:t>
            </a:r>
          </a:p>
          <a:p>
            <a:pPr lvl="1"/>
            <a:r>
              <a:rPr lang="en-US" dirty="0"/>
              <a:t>Licensing</a:t>
            </a:r>
          </a:p>
          <a:p>
            <a:pPr lvl="1"/>
            <a:r>
              <a:rPr lang="en-US" dirty="0"/>
              <a:t>Invent around</a:t>
            </a:r>
          </a:p>
          <a:p>
            <a:pPr lvl="1"/>
            <a:r>
              <a:rPr lang="en-US" dirty="0"/>
              <a:t>Alternative technology</a:t>
            </a:r>
          </a:p>
          <a:p>
            <a:pPr lvl="1"/>
            <a:r>
              <a:rPr lang="en-US" dirty="0">
                <a:sym typeface="Wingdings" pitchFamily="2" charset="2"/>
              </a:rPr>
              <a:t> automatic transmission spread in 10 years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Now</a:t>
            </a:r>
          </a:p>
          <a:p>
            <a:pPr lvl="1"/>
            <a:r>
              <a:rPr lang="en-US" dirty="0">
                <a:sym typeface="Wingdings" pitchFamily="2" charset="2"/>
              </a:rPr>
              <a:t>Limited access to smaller firms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17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EC89-2550-08EE-4C05-865C2952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slower?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FCD97-AC1F-DADD-BDFC-2FCAB1F97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licensing when tech is used to differentiate</a:t>
            </a:r>
          </a:p>
          <a:p>
            <a:pPr lvl="1"/>
            <a:endParaRPr lang="en-US" dirty="0"/>
          </a:p>
          <a:p>
            <a:r>
              <a:rPr lang="en-US" dirty="0"/>
              <a:t>Platform complexity</a:t>
            </a:r>
          </a:p>
          <a:p>
            <a:pPr lvl="1"/>
            <a:r>
              <a:rPr lang="en-US" dirty="0"/>
              <a:t>Software, hardware, data, personnel</a:t>
            </a:r>
          </a:p>
          <a:p>
            <a:pPr lvl="1"/>
            <a:r>
              <a:rPr lang="en-US" dirty="0"/>
              <a:t>But firms can choose to “unbundle”…</a:t>
            </a:r>
          </a:p>
          <a:p>
            <a:pPr lvl="1"/>
            <a:endParaRPr lang="en-US" dirty="0"/>
          </a:p>
          <a:p>
            <a:r>
              <a:rPr lang="en-US" dirty="0"/>
              <a:t>Slower growth of productive firms</a:t>
            </a:r>
          </a:p>
          <a:p>
            <a:pPr lvl="1"/>
            <a:r>
              <a:rPr lang="en-US" dirty="0"/>
              <a:t>Less disruption</a:t>
            </a:r>
          </a:p>
          <a:p>
            <a:pPr lvl="1"/>
            <a:r>
              <a:rPr lang="en-US" dirty="0"/>
              <a:t>Slower reallocation</a:t>
            </a:r>
          </a:p>
          <a:p>
            <a:pPr lvl="1"/>
            <a:endParaRPr lang="en-US" dirty="0"/>
          </a:p>
          <a:p>
            <a:r>
              <a:rPr lang="en-US" dirty="0"/>
              <a:t>Declining employee mobility</a:t>
            </a:r>
          </a:p>
        </p:txBody>
      </p:sp>
    </p:spTree>
    <p:extLst>
      <p:ext uri="{BB962C8B-B14F-4D97-AF65-F5344CB8AC3E}">
        <p14:creationId xmlns:p14="http://schemas.microsoft.com/office/powerpoint/2010/main" val="2760718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CA8B-341F-5AD7-6C4B-6F9CC88C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shortage of new ideas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3B90A-3D0B-A1A0-2049-EC3CCB4F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30" y="1143000"/>
            <a:ext cx="5989740" cy="39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87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CA8B-341F-5AD7-6C4B-6F9CC88C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shortage of new ideas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75636-ACFB-7962-63EC-440C35F4C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85" y="1143000"/>
            <a:ext cx="6048463" cy="40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5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E11A-4A05-E747-B8D5-42CD77BA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firms grow faster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23020-28D5-8045-8C52-4CEA3B249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53" y="1142999"/>
            <a:ext cx="6154616" cy="41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27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A076-B2D6-E347-BC0D-3628A37D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Slower after 2000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1BF86-E5DE-3748-8BE0-EF3096DF3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1" y="1019906"/>
            <a:ext cx="6418386" cy="4278924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D704865E-A2E0-C447-BBC1-8BA2B896C84E}"/>
              </a:ext>
            </a:extLst>
          </p:cNvPr>
          <p:cNvSpPr/>
          <p:nvPr/>
        </p:nvSpPr>
        <p:spPr>
          <a:xfrm rot="19401415">
            <a:off x="5099539" y="1758460"/>
            <a:ext cx="342900" cy="112541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8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27D8-C4B0-E308-3A0A-0E211940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on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2C542-3177-2A6E-1CE0-4936F618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Fintech firms have difficulty accessing consumers’ data</a:t>
            </a:r>
          </a:p>
          <a:p>
            <a:pPr lvl="1"/>
            <a:r>
              <a:rPr lang="en-US" dirty="0"/>
              <a:t>Slower growth</a:t>
            </a:r>
          </a:p>
          <a:p>
            <a:pPr lvl="1"/>
            <a:endParaRPr lang="en-US" dirty="0"/>
          </a:p>
          <a:p>
            <a:r>
              <a:rPr lang="en-US" dirty="0"/>
              <a:t>Innovative retailers can’t handle large selection</a:t>
            </a:r>
          </a:p>
          <a:p>
            <a:endParaRPr lang="en-US" dirty="0"/>
          </a:p>
          <a:p>
            <a:r>
              <a:rPr lang="en-US" dirty="0"/>
              <a:t>Google Sheets limited success vs. Microsoft Excel</a:t>
            </a:r>
          </a:p>
          <a:p>
            <a:pPr lvl="1"/>
            <a:r>
              <a:rPr lang="en-US" dirty="0"/>
              <a:t>Despite some better features</a:t>
            </a:r>
          </a:p>
          <a:p>
            <a:pPr lvl="1"/>
            <a:r>
              <a:rPr lang="en-US" dirty="0"/>
              <a:t>Excel: 3,000 features; Office: 12,000</a:t>
            </a:r>
          </a:p>
        </p:txBody>
      </p:sp>
    </p:spTree>
    <p:extLst>
      <p:ext uri="{BB962C8B-B14F-4D97-AF65-F5344CB8AC3E}">
        <p14:creationId xmlns:p14="http://schemas.microsoft.com/office/powerpoint/2010/main" val="1509241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A076-B2D6-E347-BC0D-3628A37D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Slower after 2000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1BF86-E5DE-3748-8BE0-EF3096DF3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1" y="1019906"/>
            <a:ext cx="6418386" cy="4278924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D704865E-A2E0-C447-BBC1-8BA2B896C84E}"/>
              </a:ext>
            </a:extLst>
          </p:cNvPr>
          <p:cNvSpPr/>
          <p:nvPr/>
        </p:nvSpPr>
        <p:spPr>
          <a:xfrm rot="19401415">
            <a:off x="5099539" y="1758460"/>
            <a:ext cx="342900" cy="112541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3BC0E-E30E-3849-9D8A-1E2C594F7606}"/>
              </a:ext>
            </a:extLst>
          </p:cNvPr>
          <p:cNvSpPr txBox="1"/>
          <p:nvPr/>
        </p:nvSpPr>
        <p:spPr>
          <a:xfrm>
            <a:off x="6497515" y="1890346"/>
            <a:ext cx="2189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Decker et al. (2020):</a:t>
            </a:r>
          </a:p>
          <a:p>
            <a:r>
              <a:rPr lang="en-US" dirty="0"/>
              <a:t>Explains </a:t>
            </a:r>
            <a:r>
              <a:rPr lang="en-US" b="1" i="1" dirty="0">
                <a:solidFill>
                  <a:srgbClr val="0070C0"/>
                </a:solidFill>
              </a:rPr>
              <a:t>much</a:t>
            </a:r>
            <a:r>
              <a:rPr lang="en-US" i="1" dirty="0"/>
              <a:t> </a:t>
            </a:r>
            <a:r>
              <a:rPr lang="en-US" dirty="0"/>
              <a:t>of productivity slowdown</a:t>
            </a:r>
          </a:p>
        </p:txBody>
      </p:sp>
    </p:spTree>
    <p:extLst>
      <p:ext uri="{BB962C8B-B14F-4D97-AF65-F5344CB8AC3E}">
        <p14:creationId xmlns:p14="http://schemas.microsoft.com/office/powerpoint/2010/main" val="183178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AE40-82F4-8E4F-BFEA-BC3999D1B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labor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B9DE9-1021-D74D-AA3C-94A42D796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2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C57-04E3-7840-BBFE-B8A875E3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F4D82-3626-914E-A34D-CCD176ED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381646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1. Organization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Internal and external platforms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2. Competition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Declining “creative destruction”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Rising industry concentration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3. Innovation: Slow tech diffusion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Productivity gap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Productivity slowdown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4. Labor: 	</a:t>
            </a:r>
          </a:p>
          <a:p>
            <a:pPr>
              <a:lnSpc>
                <a:spcPct val="110000"/>
              </a:lnSpc>
            </a:pPr>
            <a:r>
              <a:rPr lang="en-US" dirty="0"/>
              <a:t>“skills gap” </a:t>
            </a:r>
          </a:p>
          <a:p>
            <a:pPr>
              <a:lnSpc>
                <a:spcPct val="110000"/>
              </a:lnSpc>
            </a:pPr>
            <a:r>
              <a:rPr lang="en-US" dirty="0"/>
              <a:t>wage inequality</a:t>
            </a:r>
            <a:br>
              <a:rPr lang="en-US" dirty="0"/>
            </a:b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5. Ineffectual regulation</a:t>
            </a:r>
          </a:p>
        </p:txBody>
      </p:sp>
    </p:spTree>
    <p:extLst>
      <p:ext uri="{BB962C8B-B14F-4D97-AF65-F5344CB8AC3E}">
        <p14:creationId xmlns:p14="http://schemas.microsoft.com/office/powerpoint/2010/main" val="2499332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DB34-81B9-399D-3F06-A9F5F13E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E9A5-26DE-D448-8BE5-C3358D2EA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firms </a:t>
            </a:r>
            <a:r>
              <a:rPr lang="en-US" dirty="0">
                <a:sym typeface="Wingdings" pitchFamily="2" charset="2"/>
              </a:rPr>
              <a:t> higher returns to skill</a:t>
            </a:r>
          </a:p>
          <a:p>
            <a:pPr lvl="1"/>
            <a:r>
              <a:rPr lang="en-US" dirty="0">
                <a:sym typeface="Wingdings" pitchFamily="2" charset="2"/>
              </a:rPr>
              <a:t>Pay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798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823B5-20E6-4468-7846-F0B663A95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85" y="1176556"/>
            <a:ext cx="6007829" cy="4005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4B030-C84C-739A-F28E-110EFAEB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56963"/>
          </a:xfrm>
        </p:spPr>
        <p:txBody>
          <a:bodyPr/>
          <a:lstStyle/>
          <a:p>
            <a:r>
              <a:rPr lang="en-US" dirty="0"/>
              <a:t>Superstar firms pay more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EE9A8D9-D285-F620-B59C-EED9E93BFB9C}"/>
              </a:ext>
            </a:extLst>
          </p:cNvPr>
          <p:cNvSpPr/>
          <p:nvPr/>
        </p:nvSpPr>
        <p:spPr>
          <a:xfrm>
            <a:off x="2424418" y="1375794"/>
            <a:ext cx="4387443" cy="3011648"/>
          </a:xfrm>
          <a:custGeom>
            <a:avLst/>
            <a:gdLst>
              <a:gd name="connsiteX0" fmla="*/ 4387443 w 4387443"/>
              <a:gd name="connsiteY0" fmla="*/ 0 h 3011648"/>
              <a:gd name="connsiteX1" fmla="*/ 1392573 w 4387443"/>
              <a:gd name="connsiteY1" fmla="*/ 612397 h 3011648"/>
              <a:gd name="connsiteX2" fmla="*/ 0 w 4387443"/>
              <a:gd name="connsiteY2" fmla="*/ 3011648 h 3011648"/>
              <a:gd name="connsiteX3" fmla="*/ 0 w 4387443"/>
              <a:gd name="connsiteY3" fmla="*/ 3011648 h 3011648"/>
              <a:gd name="connsiteX4" fmla="*/ 0 w 4387443"/>
              <a:gd name="connsiteY4" fmla="*/ 3011648 h 301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7443" h="3011648">
                <a:moveTo>
                  <a:pt x="4387443" y="0"/>
                </a:moveTo>
                <a:cubicBezTo>
                  <a:pt x="3255628" y="55228"/>
                  <a:pt x="2123814" y="110456"/>
                  <a:pt x="1392573" y="612397"/>
                </a:cubicBezTo>
                <a:cubicBezTo>
                  <a:pt x="661332" y="1114338"/>
                  <a:pt x="0" y="3011648"/>
                  <a:pt x="0" y="3011648"/>
                </a:cubicBezTo>
                <a:lnTo>
                  <a:pt x="0" y="3011648"/>
                </a:lnTo>
                <a:lnTo>
                  <a:pt x="0" y="3011648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5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DB34-81B9-399D-3F06-A9F5F13E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E9A5-26DE-D448-8BE5-C3358D2EA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firms </a:t>
            </a:r>
            <a:r>
              <a:rPr lang="en-US" dirty="0">
                <a:sym typeface="Wingdings" pitchFamily="2" charset="2"/>
              </a:rPr>
              <a:t> higher returns to skill</a:t>
            </a:r>
          </a:p>
          <a:p>
            <a:pPr lvl="1"/>
            <a:r>
              <a:rPr lang="en-US" dirty="0">
                <a:sym typeface="Wingdings" pitchFamily="2" charset="2"/>
              </a:rPr>
              <a:t>Pay more</a:t>
            </a:r>
          </a:p>
          <a:p>
            <a:pPr lvl="1"/>
            <a:r>
              <a:rPr lang="en-US" dirty="0">
                <a:sym typeface="Wingdings" pitchFamily="2" charset="2"/>
              </a:rPr>
              <a:t>Greater wage inequality</a:t>
            </a:r>
          </a:p>
          <a:p>
            <a:pPr lvl="2"/>
            <a:r>
              <a:rPr lang="en-US" b="1" i="1" dirty="0">
                <a:solidFill>
                  <a:srgbClr val="0070C0"/>
                </a:solidFill>
                <a:sym typeface="Wingdings" pitchFamily="2" charset="2"/>
              </a:rPr>
              <a:t>Most</a:t>
            </a:r>
            <a:r>
              <a:rPr lang="en-US" b="1" i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growth in inequality is </a:t>
            </a:r>
            <a:r>
              <a:rPr lang="en-US" b="1" i="1" dirty="0">
                <a:solidFill>
                  <a:srgbClr val="0070C0"/>
                </a:solidFill>
                <a:sym typeface="Wingdings" pitchFamily="2" charset="2"/>
              </a:rPr>
              <a:t>between</a:t>
            </a:r>
            <a:r>
              <a:rPr lang="en-US" b="1" i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firms</a:t>
            </a:r>
          </a:p>
          <a:p>
            <a:pPr lvl="2"/>
            <a:endParaRPr lang="en-US" i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Harder to gain experience</a:t>
            </a:r>
          </a:p>
          <a:p>
            <a:pPr lvl="1"/>
            <a:r>
              <a:rPr lang="en-US" dirty="0">
                <a:sym typeface="Wingdings" pitchFamily="2" charset="2"/>
              </a:rPr>
              <a:t>“skills gap”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Talent war</a:t>
            </a:r>
          </a:p>
          <a:p>
            <a:pPr lvl="1"/>
            <a:r>
              <a:rPr lang="en-US" dirty="0">
                <a:sym typeface="Wingdings" pitchFamily="2" charset="2"/>
              </a:rPr>
              <a:t>Startups pay premium to compete with Superstars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72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AE40-82F4-8E4F-BFEA-BC3999D1B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regulation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B9DE9-1021-D74D-AA3C-94A42D796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93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E179-C7F2-FD4B-955B-C5096BCA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Dieselgate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5DF56-333A-9649-A555-45FA15E96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Automobile</a:t>
            </a:r>
          </a:p>
          <a:p>
            <a:pPr lvl="1"/>
            <a:r>
              <a:rPr lang="en-US" dirty="0"/>
              <a:t>100 million lines of code</a:t>
            </a:r>
          </a:p>
          <a:p>
            <a:pPr lvl="1"/>
            <a:endParaRPr lang="en-US" dirty="0"/>
          </a:p>
          <a:p>
            <a:r>
              <a:rPr lang="en-US" dirty="0"/>
              <a:t>“Clean Diesel”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Start with low emissions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Detect when not in emissions test (10 factors)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Boost power &amp; emissions 20x</a:t>
            </a:r>
          </a:p>
          <a:p>
            <a:pPr marL="61722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Volkswagen</a:t>
            </a:r>
          </a:p>
          <a:p>
            <a:pPr lvl="1"/>
            <a:r>
              <a:rPr lang="en-US" dirty="0"/>
              <a:t>11 million recalled</a:t>
            </a:r>
          </a:p>
          <a:p>
            <a:pPr lvl="1"/>
            <a:r>
              <a:rPr lang="en-US" dirty="0"/>
              <a:t>$33 billion, fines, buybacks</a:t>
            </a:r>
          </a:p>
          <a:p>
            <a:pPr lvl="1"/>
            <a:r>
              <a:rPr lang="en-US" dirty="0"/>
              <a:t>Jailtime</a:t>
            </a:r>
          </a:p>
          <a:p>
            <a:pPr lvl="1"/>
            <a:endParaRPr lang="en-US" dirty="0"/>
          </a:p>
          <a:p>
            <a:r>
              <a:rPr lang="en-US" dirty="0"/>
              <a:t>Volvo, Renault, Jeep, Hyundai, Citroën, Nissan, Mercedes-Benz, Porsche, Audi, and Fiat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848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83BE-41FE-5942-B21A-39CFC315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evades regulators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2A171-47ED-1245-A2EA-ED84B0C8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 more dependent on information</a:t>
            </a:r>
          </a:p>
          <a:p>
            <a:pPr lvl="1"/>
            <a:r>
              <a:rPr lang="en-US" dirty="0"/>
              <a:t>Mandated disclosures</a:t>
            </a:r>
          </a:p>
          <a:p>
            <a:pPr lvl="1"/>
            <a:r>
              <a:rPr lang="en-US" dirty="0"/>
              <a:t>Mechanism design</a:t>
            </a:r>
          </a:p>
          <a:p>
            <a:pPr lvl="1"/>
            <a:endParaRPr lang="en-US" dirty="0"/>
          </a:p>
          <a:p>
            <a:r>
              <a:rPr lang="en-US" dirty="0"/>
              <a:t>Complex SW </a:t>
            </a:r>
            <a:r>
              <a:rPr lang="en-US" dirty="0">
                <a:sym typeface="Wingdings" pitchFamily="2" charset="2"/>
              </a:rPr>
              <a:t> opportunities to deceive</a:t>
            </a:r>
            <a:endParaRPr lang="en-US" dirty="0"/>
          </a:p>
          <a:p>
            <a:pPr lvl="1"/>
            <a:r>
              <a:rPr lang="en-US" dirty="0"/>
              <a:t>Volkswagen diesel emissions</a:t>
            </a:r>
          </a:p>
          <a:p>
            <a:pPr lvl="1"/>
            <a:r>
              <a:rPr lang="en-US" dirty="0"/>
              <a:t>Boeing 737 MAX</a:t>
            </a:r>
          </a:p>
          <a:p>
            <a:pPr lvl="1"/>
            <a:r>
              <a:rPr lang="en-US" dirty="0"/>
              <a:t>Subprime mortgage loans</a:t>
            </a:r>
          </a:p>
        </p:txBody>
      </p:sp>
    </p:spTree>
    <p:extLst>
      <p:ext uri="{BB962C8B-B14F-4D97-AF65-F5344CB8AC3E}">
        <p14:creationId xmlns:p14="http://schemas.microsoft.com/office/powerpoint/2010/main" val="42882868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AE40-82F4-8E4F-BFEA-BC3999D1B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B9DE9-1021-D74D-AA3C-94A42D796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08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C57-04E3-7840-BBFE-B8A875E3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F4D82-3626-914E-A34D-CCD176ED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381646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1. Organization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Internal and external platforms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2. Competition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Declining “creative destruction”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Rising industry concentration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3. Innovation: Slow tech diffusion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Productivity gap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Productivity slowdown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4. Labor: 	</a:t>
            </a:r>
          </a:p>
          <a:p>
            <a:pPr>
              <a:lnSpc>
                <a:spcPct val="110000"/>
              </a:lnSpc>
            </a:pPr>
            <a:r>
              <a:rPr lang="en-US" dirty="0"/>
              <a:t>“skills gap,” </a:t>
            </a:r>
          </a:p>
          <a:p>
            <a:pPr>
              <a:lnSpc>
                <a:spcPct val="110000"/>
              </a:lnSpc>
            </a:pPr>
            <a:r>
              <a:rPr lang="en-US" dirty="0"/>
              <a:t>wage inequality</a:t>
            </a:r>
            <a:br>
              <a:rPr lang="en-US" dirty="0"/>
            </a:b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5. Ineffectual regulation</a:t>
            </a:r>
          </a:p>
        </p:txBody>
      </p:sp>
    </p:spTree>
    <p:extLst>
      <p:ext uri="{BB962C8B-B14F-4D97-AF65-F5344CB8AC3E}">
        <p14:creationId xmlns:p14="http://schemas.microsoft.com/office/powerpoint/2010/main" val="17518771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26BE-8425-2336-9144-B0629EB2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68494-4E41-C71B-26D8-E6C3B1BD8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Amazon: superior IT infrastructure platform</a:t>
            </a:r>
          </a:p>
          <a:p>
            <a:endParaRPr lang="en-US" dirty="0"/>
          </a:p>
          <a:p>
            <a:r>
              <a:rPr lang="en-US" dirty="0"/>
              <a:t>2006</a:t>
            </a:r>
            <a:r>
              <a:rPr lang="en-US" dirty="0">
                <a:sym typeface="Wingdings" pitchFamily="2" charset="2"/>
              </a:rPr>
              <a:t> opens as AWS</a:t>
            </a:r>
          </a:p>
          <a:p>
            <a:pPr lvl="1"/>
            <a:r>
              <a:rPr lang="en-US" dirty="0">
                <a:sym typeface="Wingdings" pitchFamily="2" charset="2"/>
              </a:rPr>
              <a:t>“Cloud” industry</a:t>
            </a:r>
          </a:p>
          <a:p>
            <a:pPr lvl="2"/>
            <a:r>
              <a:rPr lang="en-US" dirty="0">
                <a:sym typeface="Wingdings" pitchFamily="2" charset="2"/>
              </a:rPr>
              <a:t>Small firms access most advanced capabilities</a:t>
            </a:r>
          </a:p>
          <a:p>
            <a:pPr lvl="2"/>
            <a:r>
              <a:rPr lang="en-US" dirty="0">
                <a:sym typeface="Wingdings" pitchFamily="2" charset="2"/>
              </a:rPr>
              <a:t>Productivity growth</a:t>
            </a:r>
          </a:p>
          <a:p>
            <a:pPr lvl="1"/>
            <a:r>
              <a:rPr lang="en-US" dirty="0">
                <a:sym typeface="Wingdings" pitchFamily="2" charset="2"/>
              </a:rPr>
              <a:t>Amazon makes $$$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Competition?</a:t>
            </a:r>
          </a:p>
          <a:p>
            <a:pPr lvl="1"/>
            <a:r>
              <a:rPr lang="en-US" dirty="0">
                <a:sym typeface="Wingdings" pitchFamily="2" charset="2"/>
              </a:rPr>
              <a:t>Huge increase</a:t>
            </a:r>
          </a:p>
          <a:p>
            <a:pPr lvl="1"/>
            <a:r>
              <a:rPr lang="en-US" dirty="0">
                <a:sym typeface="Wingdings" pitchFamily="2" charset="2"/>
              </a:rPr>
              <a:t>BUT also opportunity for abuse</a:t>
            </a:r>
          </a:p>
        </p:txBody>
      </p:sp>
    </p:spTree>
    <p:extLst>
      <p:ext uri="{BB962C8B-B14F-4D97-AF65-F5344CB8AC3E}">
        <p14:creationId xmlns:p14="http://schemas.microsoft.com/office/powerpoint/2010/main" val="8657398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2015-E58F-A24D-6D2B-E9AD9512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203FA-D787-158D-0E22-FB45FEBB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 code &amp; data to enable regulation</a:t>
            </a:r>
          </a:p>
          <a:p>
            <a:endParaRPr lang="en-US" dirty="0"/>
          </a:p>
          <a:p>
            <a:r>
              <a:rPr lang="en-US" dirty="0"/>
              <a:t>Encourage unbundling</a:t>
            </a:r>
          </a:p>
          <a:p>
            <a:pPr lvl="1"/>
            <a:r>
              <a:rPr lang="en-US" dirty="0"/>
              <a:t>Employee mobility</a:t>
            </a:r>
          </a:p>
          <a:p>
            <a:pPr lvl="2"/>
            <a:r>
              <a:rPr lang="en-US" dirty="0"/>
              <a:t>Trade secrecy, patents, employee non-compete agreements</a:t>
            </a:r>
          </a:p>
          <a:p>
            <a:pPr lvl="1"/>
            <a:r>
              <a:rPr lang="en-US" dirty="0"/>
              <a:t>Consent decrees / industry regulation</a:t>
            </a:r>
          </a:p>
          <a:p>
            <a:pPr lvl="1"/>
            <a:endParaRPr lang="en-US" dirty="0"/>
          </a:p>
          <a:p>
            <a:r>
              <a:rPr lang="en-US" dirty="0"/>
              <a:t>Example: fintech access to bank customer data</a:t>
            </a:r>
          </a:p>
          <a:p>
            <a:pPr lvl="1"/>
            <a:r>
              <a:rPr lang="en-US" dirty="0"/>
              <a:t>EU</a:t>
            </a:r>
          </a:p>
          <a:p>
            <a:pPr lvl="1"/>
            <a:r>
              <a:rPr lang="en-US" dirty="0"/>
              <a:t>Not US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bg1"/>
                </a:solidFill>
              </a:rPr>
              <a:t>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0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6D02-4CF6-2683-4866-BD14FF59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49"/>
            <a:ext cx="8229600" cy="33246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Information technology</a:t>
            </a:r>
            <a:br>
              <a:rPr lang="en-US" sz="4000" dirty="0"/>
            </a:br>
            <a:r>
              <a:rPr lang="en-US" sz="4000" dirty="0"/>
              <a:t>changes</a:t>
            </a:r>
            <a:br>
              <a:rPr lang="en-US" sz="4000" dirty="0"/>
            </a:br>
            <a:r>
              <a:rPr lang="en-US" sz="4000" dirty="0"/>
              <a:t>how firms use information</a:t>
            </a:r>
          </a:p>
        </p:txBody>
      </p:sp>
    </p:spTree>
    <p:extLst>
      <p:ext uri="{BB962C8B-B14F-4D97-AF65-F5344CB8AC3E}">
        <p14:creationId xmlns:p14="http://schemas.microsoft.com/office/powerpoint/2010/main" val="9783191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2015-E58F-A24D-6D2B-E9AD9512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203FA-D787-158D-0E22-FB45FEBB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 code &amp; data to enable regulation</a:t>
            </a:r>
          </a:p>
          <a:p>
            <a:endParaRPr lang="en-US" dirty="0"/>
          </a:p>
          <a:p>
            <a:r>
              <a:rPr lang="en-US" dirty="0"/>
              <a:t>Encourage unbundling</a:t>
            </a:r>
          </a:p>
          <a:p>
            <a:pPr lvl="1"/>
            <a:r>
              <a:rPr lang="en-US" dirty="0"/>
              <a:t>Employee mobility</a:t>
            </a:r>
          </a:p>
          <a:p>
            <a:pPr lvl="2"/>
            <a:r>
              <a:rPr lang="en-US" dirty="0"/>
              <a:t>Trade secrecy, patents, employee non-compete agreements</a:t>
            </a:r>
          </a:p>
          <a:p>
            <a:pPr lvl="1"/>
            <a:r>
              <a:rPr lang="en-US" dirty="0"/>
              <a:t>Consent decrees / industry regulation</a:t>
            </a:r>
          </a:p>
          <a:p>
            <a:pPr lvl="1"/>
            <a:endParaRPr lang="en-US" dirty="0"/>
          </a:p>
          <a:p>
            <a:r>
              <a:rPr lang="en-US" dirty="0"/>
              <a:t>To settle antitrust issues</a:t>
            </a:r>
          </a:p>
          <a:p>
            <a:pPr lvl="1"/>
            <a:r>
              <a:rPr lang="en-US" dirty="0"/>
              <a:t>Compulsory patent licensing</a:t>
            </a:r>
          </a:p>
          <a:p>
            <a:pPr lvl="1"/>
            <a:r>
              <a:rPr lang="en-US" dirty="0"/>
              <a:t>+ Compulsory sharing of code, data, platforms</a:t>
            </a:r>
          </a:p>
          <a:p>
            <a:pPr lvl="1"/>
            <a:endParaRPr lang="en-US" dirty="0"/>
          </a:p>
          <a:p>
            <a:r>
              <a:rPr lang="en-US" dirty="0"/>
              <a:t>Training </a:t>
            </a:r>
            <a:r>
              <a:rPr lang="en-US" dirty="0">
                <a:sym typeface="Wingdings" pitchFamily="2" charset="2"/>
              </a:rPr>
              <a:t> lifelong learning,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993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DB46-3AA7-C25B-E030-1CEA0CF8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Digital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F6E2-B03C-9B9B-6C8E-782EA7FD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Right, 1996</a:t>
            </a:r>
          </a:p>
          <a:p>
            <a:endParaRPr lang="en-US" dirty="0"/>
          </a:p>
          <a:p>
            <a:r>
              <a:rPr lang="en-US" dirty="0"/>
              <a:t>General Data Protection Regulation</a:t>
            </a:r>
          </a:p>
          <a:p>
            <a:pPr lvl="2"/>
            <a:r>
              <a:rPr lang="en-US" dirty="0"/>
              <a:t>Personal information</a:t>
            </a:r>
          </a:p>
          <a:p>
            <a:pPr lvl="2"/>
            <a:endParaRPr lang="en-US" dirty="0"/>
          </a:p>
          <a:p>
            <a:r>
              <a:rPr lang="en-US" dirty="0"/>
              <a:t>Digital Services Act / Digital Markets Act</a:t>
            </a:r>
          </a:p>
          <a:p>
            <a:pPr lvl="2"/>
            <a:r>
              <a:rPr lang="en-US" dirty="0"/>
              <a:t>Regulate social media and the largest </a:t>
            </a:r>
            <a:r>
              <a:rPr lang="en-US" b="1" dirty="0">
                <a:solidFill>
                  <a:srgbClr val="0070C0"/>
                </a:solidFill>
              </a:rPr>
              <a:t>online open platforms</a:t>
            </a:r>
          </a:p>
          <a:p>
            <a:pPr lvl="2"/>
            <a:endParaRPr lang="en-US" dirty="0"/>
          </a:p>
          <a:p>
            <a:r>
              <a:rPr lang="en-US" dirty="0"/>
              <a:t>AI Act [proposed]</a:t>
            </a:r>
          </a:p>
        </p:txBody>
      </p:sp>
    </p:spTree>
    <p:extLst>
      <p:ext uri="{BB962C8B-B14F-4D97-AF65-F5344CB8AC3E}">
        <p14:creationId xmlns:p14="http://schemas.microsoft.com/office/powerpoint/2010/main" val="4100285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DB46-3AA7-C25B-E030-1CEA0CF8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Digital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F6E2-B03C-9B9B-6C8E-782EA7FD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Right, 1996</a:t>
            </a:r>
          </a:p>
          <a:p>
            <a:endParaRPr lang="en-US" dirty="0"/>
          </a:p>
          <a:p>
            <a:r>
              <a:rPr lang="en-US" dirty="0"/>
              <a:t>General Data Protection Regulation</a:t>
            </a:r>
          </a:p>
          <a:p>
            <a:pPr lvl="2"/>
            <a:r>
              <a:rPr lang="en-US" dirty="0"/>
              <a:t>Personal information</a:t>
            </a:r>
          </a:p>
          <a:p>
            <a:pPr lvl="2"/>
            <a:endParaRPr lang="en-US" dirty="0"/>
          </a:p>
          <a:p>
            <a:r>
              <a:rPr lang="en-US" dirty="0"/>
              <a:t>Digital Services Act / Digital Markets Act</a:t>
            </a:r>
          </a:p>
          <a:p>
            <a:pPr lvl="2"/>
            <a:r>
              <a:rPr lang="en-US" dirty="0"/>
              <a:t>Regulate social media and the largest </a:t>
            </a:r>
            <a:r>
              <a:rPr lang="en-US" b="1" dirty="0">
                <a:solidFill>
                  <a:srgbClr val="0070C0"/>
                </a:solidFill>
              </a:rPr>
              <a:t>online open platforms</a:t>
            </a:r>
          </a:p>
          <a:p>
            <a:pPr lvl="2"/>
            <a:endParaRPr lang="en-US" dirty="0"/>
          </a:p>
          <a:p>
            <a:r>
              <a:rPr lang="en-US" dirty="0"/>
              <a:t>AI Act [proposed]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1BE06-F5EF-058A-A7F3-9FFB50F8679B}"/>
              </a:ext>
            </a:extLst>
          </p:cNvPr>
          <p:cNvSpPr txBox="1"/>
          <p:nvPr/>
        </p:nvSpPr>
        <p:spPr>
          <a:xfrm>
            <a:off x="6895750" y="2038525"/>
            <a:ext cx="157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California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145F4-75B5-744E-92EC-025F3B2C53DE}"/>
              </a:ext>
            </a:extLst>
          </p:cNvPr>
          <p:cNvSpPr txBox="1"/>
          <p:nvPr/>
        </p:nvSpPr>
        <p:spPr>
          <a:xfrm>
            <a:off x="6895750" y="2876900"/>
            <a:ext cx="157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US proposed</a:t>
            </a:r>
          </a:p>
        </p:txBody>
      </p:sp>
    </p:spTree>
    <p:extLst>
      <p:ext uri="{BB962C8B-B14F-4D97-AF65-F5344CB8AC3E}">
        <p14:creationId xmlns:p14="http://schemas.microsoft.com/office/powerpoint/2010/main" val="1091040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1CD4-D790-4AA4-71C9-A5C4EC02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the target?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3C5EB-18C0-75E0-DC05-27B87777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Tech isn’t the problem</a:t>
            </a:r>
          </a:p>
          <a:p>
            <a:pPr lvl="1"/>
            <a:r>
              <a:rPr lang="en-US" dirty="0"/>
              <a:t>3-4% of US gross output</a:t>
            </a:r>
          </a:p>
          <a:p>
            <a:pPr lvl="1"/>
            <a:r>
              <a:rPr lang="en-US" dirty="0"/>
              <a:t>SW intensive industries ~71% of gross output</a:t>
            </a:r>
          </a:p>
          <a:p>
            <a:pPr lvl="1"/>
            <a:endParaRPr lang="en-US" dirty="0"/>
          </a:p>
          <a:p>
            <a:r>
              <a:rPr lang="en-US" dirty="0"/>
              <a:t>Nor is it only US firms</a:t>
            </a:r>
          </a:p>
          <a:p>
            <a:pPr lvl="1"/>
            <a:endParaRPr lang="en-US" dirty="0"/>
          </a:p>
          <a:p>
            <a:r>
              <a:rPr lang="en-US" dirty="0"/>
              <a:t>Open Platforms are part of the </a:t>
            </a:r>
            <a:r>
              <a:rPr lang="en-US" b="1" i="1" dirty="0">
                <a:solidFill>
                  <a:srgbClr val="0070C0"/>
                </a:solidFill>
              </a:rPr>
              <a:t>solution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 platforms </a:t>
            </a:r>
            <a:r>
              <a:rPr lang="en-US" b="1" i="1" dirty="0"/>
              <a:t>DO </a:t>
            </a:r>
            <a:r>
              <a:rPr lang="en-US" dirty="0"/>
              <a:t>require antitrust oversight</a:t>
            </a:r>
          </a:p>
          <a:p>
            <a:pPr lvl="1"/>
            <a:r>
              <a:rPr lang="en-US" dirty="0"/>
              <a:t>Open platforms </a:t>
            </a:r>
            <a:r>
              <a:rPr lang="en-US" i="1" dirty="0"/>
              <a:t>CAN</a:t>
            </a:r>
            <a:r>
              <a:rPr lang="en-US" dirty="0"/>
              <a:t> encourage massively greater competition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805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2688-FE01-2045-B669-3670D425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A New </a:t>
            </a:r>
            <a:r>
              <a:rPr lang="en-US"/>
              <a:t>New Economy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49C5-878C-174E-ABD6-06080B191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industries, SW changing nature of competition</a:t>
            </a:r>
          </a:p>
          <a:p>
            <a:pPr lvl="1"/>
            <a:endParaRPr lang="en-US" dirty="0"/>
          </a:p>
          <a:p>
            <a:r>
              <a:rPr lang="en-US" dirty="0"/>
              <a:t>Competing on complexity:</a:t>
            </a:r>
          </a:p>
          <a:p>
            <a:pPr lvl="1"/>
            <a:r>
              <a:rPr lang="en-US" dirty="0"/>
              <a:t>Industry concentration</a:t>
            </a:r>
          </a:p>
          <a:p>
            <a:pPr lvl="1"/>
            <a:r>
              <a:rPr lang="en-US" dirty="0"/>
              <a:t>Less disruption</a:t>
            </a:r>
          </a:p>
          <a:p>
            <a:pPr lvl="1"/>
            <a:r>
              <a:rPr lang="en-US" dirty="0"/>
              <a:t>Less diffusion</a:t>
            </a:r>
          </a:p>
          <a:p>
            <a:pPr lvl="1"/>
            <a:r>
              <a:rPr lang="en-US" dirty="0"/>
              <a:t>Slower reallocation, productivity growth</a:t>
            </a:r>
          </a:p>
          <a:p>
            <a:pPr lvl="1"/>
            <a:r>
              <a:rPr lang="en-US" dirty="0"/>
              <a:t>Greater income inequality</a:t>
            </a:r>
          </a:p>
          <a:p>
            <a:pPr lvl="1"/>
            <a:r>
              <a:rPr lang="en-US" dirty="0"/>
              <a:t>Less effective regulation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137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2688-FE01-2045-B669-3670D425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A New </a:t>
            </a:r>
            <a:r>
              <a:rPr lang="en-US"/>
              <a:t>New Economy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49C5-878C-174E-ABD6-06080B191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industries, SW changing nature of competition</a:t>
            </a:r>
          </a:p>
          <a:p>
            <a:pPr lvl="1"/>
            <a:endParaRPr lang="en-US" dirty="0"/>
          </a:p>
          <a:p>
            <a:r>
              <a:rPr lang="en-US" dirty="0"/>
              <a:t>Competing on complexity:</a:t>
            </a:r>
          </a:p>
          <a:p>
            <a:pPr lvl="1"/>
            <a:r>
              <a:rPr lang="en-US" dirty="0"/>
              <a:t>Industry concentration</a:t>
            </a:r>
          </a:p>
          <a:p>
            <a:pPr lvl="1"/>
            <a:r>
              <a:rPr lang="en-US" dirty="0"/>
              <a:t>Less disruption</a:t>
            </a:r>
          </a:p>
          <a:p>
            <a:pPr lvl="1"/>
            <a:r>
              <a:rPr lang="en-US" dirty="0"/>
              <a:t>Less diffusion</a:t>
            </a:r>
          </a:p>
          <a:p>
            <a:pPr lvl="1"/>
            <a:r>
              <a:rPr lang="en-US" dirty="0"/>
              <a:t>Slower reallocation, productivity growth</a:t>
            </a:r>
          </a:p>
          <a:p>
            <a:pPr lvl="1"/>
            <a:r>
              <a:rPr lang="en-US" dirty="0"/>
              <a:t>Greater income inequality</a:t>
            </a:r>
          </a:p>
          <a:p>
            <a:pPr lvl="1"/>
            <a:r>
              <a:rPr lang="en-US" dirty="0"/>
              <a:t>Less effective regulation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New Technological-Economic Paradigm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80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6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6D02-4CF6-2683-4866-BD14FF59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49"/>
            <a:ext cx="8229600" cy="33246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Information technology</a:t>
            </a:r>
            <a:br>
              <a:rPr lang="en-US" sz="4000" dirty="0"/>
            </a:br>
            <a:r>
              <a:rPr lang="en-US" sz="4000" dirty="0"/>
              <a:t>changes</a:t>
            </a:r>
            <a:br>
              <a:rPr lang="en-US" sz="4000" dirty="0"/>
            </a:br>
            <a:r>
              <a:rPr lang="en-US" sz="4000" dirty="0"/>
              <a:t>how firms use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CE93F-A0BF-76A7-7341-5C2F44CCB2B2}"/>
              </a:ext>
            </a:extLst>
          </p:cNvPr>
          <p:cNvSpPr txBox="1"/>
          <p:nvPr/>
        </p:nvSpPr>
        <p:spPr>
          <a:xfrm>
            <a:off x="906011" y="3892492"/>
            <a:ext cx="738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200" spc="-10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 </a:t>
            </a:r>
            <a:r>
              <a:rPr lang="en-US" sz="4800" b="1" kern="1200" spc="-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Changes the Economy</a:t>
            </a:r>
          </a:p>
        </p:txBody>
      </p:sp>
    </p:spTree>
    <p:extLst>
      <p:ext uri="{BB962C8B-B14F-4D97-AF65-F5344CB8AC3E}">
        <p14:creationId xmlns:p14="http://schemas.microsoft.com/office/powerpoint/2010/main" val="300566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69981-F1DD-CBFC-01A8-83933D73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NOT</a:t>
            </a:r>
            <a:r>
              <a:rPr lang="en-US" i="1" dirty="0"/>
              <a:t> </a:t>
            </a:r>
            <a:r>
              <a:rPr lang="en-US" dirty="0"/>
              <a:t>about Automation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872F-2F11-FE1A-FCB6-7C3905CA7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Automation creates jobs as well as replaces workers</a:t>
            </a:r>
          </a:p>
          <a:p>
            <a:endParaRPr lang="en-US" dirty="0"/>
          </a:p>
          <a:p>
            <a:r>
              <a:rPr lang="en-US" dirty="0"/>
              <a:t>Automation is NOT transforming the economy</a:t>
            </a:r>
          </a:p>
          <a:p>
            <a:endParaRPr lang="en-US" dirty="0"/>
          </a:p>
          <a:p>
            <a:r>
              <a:rPr lang="en-US" dirty="0"/>
              <a:t>Automation imposes </a:t>
            </a:r>
            <a:r>
              <a:rPr lang="en-US" b="1" i="1" dirty="0"/>
              <a:t>transitions</a:t>
            </a:r>
            <a:endParaRPr lang="en-US" dirty="0"/>
          </a:p>
          <a:p>
            <a:pPr lvl="1"/>
            <a:r>
              <a:rPr lang="en-US" dirty="0"/>
              <a:t>New skills</a:t>
            </a:r>
          </a:p>
          <a:p>
            <a:pPr lvl="1"/>
            <a:r>
              <a:rPr lang="en-US" dirty="0"/>
              <a:t>New jobs</a:t>
            </a:r>
          </a:p>
          <a:p>
            <a:pPr lvl="1"/>
            <a:r>
              <a:rPr lang="en-US" dirty="0"/>
              <a:t>New occupations</a:t>
            </a:r>
          </a:p>
        </p:txBody>
      </p:sp>
    </p:spTree>
    <p:extLst>
      <p:ext uri="{BB962C8B-B14F-4D97-AF65-F5344CB8AC3E}">
        <p14:creationId xmlns:p14="http://schemas.microsoft.com/office/powerpoint/2010/main" val="175358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AE40-82F4-8E4F-BFEA-BC3999D1B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B9DE9-1021-D74D-AA3C-94A42D796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62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26533</TotalTime>
  <Words>1346</Words>
  <Application>Microsoft Macintosh PowerPoint</Application>
  <PresentationFormat>On-screen Show (16:9)</PresentationFormat>
  <Paragraphs>400</Paragraphs>
  <Slides>66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Arial Black</vt:lpstr>
      <vt:lpstr>Clarity</vt:lpstr>
      <vt:lpstr>The New Goliaths</vt:lpstr>
      <vt:lpstr>What does new technology do?</vt:lpstr>
      <vt:lpstr>Technology is  transforming  the economy</vt:lpstr>
      <vt:lpstr>2nd Industrial Revolution</vt:lpstr>
      <vt:lpstr>Today…</vt:lpstr>
      <vt:lpstr>Information technology changes how firms use information</vt:lpstr>
      <vt:lpstr>Information technology changes how firms use information</vt:lpstr>
      <vt:lpstr>NOT about Automation</vt:lpstr>
      <vt:lpstr>1. Organization</vt:lpstr>
      <vt:lpstr>PowerPoint Presentation</vt:lpstr>
      <vt:lpstr>Barcode scanner</vt:lpstr>
      <vt:lpstr>Walmart</vt:lpstr>
      <vt:lpstr>2nd Industrial Revolution</vt:lpstr>
      <vt:lpstr>Chain store model</vt:lpstr>
      <vt:lpstr>Walmart model</vt:lpstr>
      <vt:lpstr>Walmart advantage</vt:lpstr>
      <vt:lpstr>What does Information Technology Do?</vt:lpstr>
      <vt:lpstr>What does Information Technology Do?</vt:lpstr>
      <vt:lpstr>Big SW  Big firm dominance</vt:lpstr>
      <vt:lpstr>Competing on complexity</vt:lpstr>
      <vt:lpstr>PowerPoint Presentation</vt:lpstr>
      <vt:lpstr>Large firms dominate own-software</vt:lpstr>
      <vt:lpstr>Platforms</vt:lpstr>
      <vt:lpstr>Platforms</vt:lpstr>
      <vt:lpstr>Platforms</vt:lpstr>
      <vt:lpstr>2. competition</vt:lpstr>
      <vt:lpstr>Rising Industry Concentration</vt:lpstr>
      <vt:lpstr>European countries: top 10% firm share output</vt:lpstr>
      <vt:lpstr>Technology?</vt:lpstr>
      <vt:lpstr>Technology?</vt:lpstr>
      <vt:lpstr>Rising Industry Concentration</vt:lpstr>
      <vt:lpstr>Doesn’t new tech disrupt?</vt:lpstr>
      <vt:lpstr>Doesn’t new tech disrupt?</vt:lpstr>
      <vt:lpstr>Proprietary</vt:lpstr>
      <vt:lpstr>PowerPoint Presentation</vt:lpstr>
      <vt:lpstr>Select Platform firms</vt:lpstr>
      <vt:lpstr>3. innovation</vt:lpstr>
      <vt:lpstr>Innovation process</vt:lpstr>
      <vt:lpstr>Productivity gap</vt:lpstr>
      <vt:lpstr>Productivity gap </vt:lpstr>
      <vt:lpstr>Gap = slower “diffusion”</vt:lpstr>
      <vt:lpstr>Why slower?</vt:lpstr>
      <vt:lpstr>No shortage of new ideas 1</vt:lpstr>
      <vt:lpstr>No shortage of new ideas 2</vt:lpstr>
      <vt:lpstr>Productive firms grow faster</vt:lpstr>
      <vt:lpstr>Slower after 2000</vt:lpstr>
      <vt:lpstr>Competing on complexity</vt:lpstr>
      <vt:lpstr>Slower after 2000</vt:lpstr>
      <vt:lpstr>4. labor</vt:lpstr>
      <vt:lpstr>Limited access</vt:lpstr>
      <vt:lpstr>Superstar firms pay more</vt:lpstr>
      <vt:lpstr>Limited access</vt:lpstr>
      <vt:lpstr>5. regulation</vt:lpstr>
      <vt:lpstr>Dieselgate </vt:lpstr>
      <vt:lpstr>Software evades regulators</vt:lpstr>
      <vt:lpstr>Next?</vt:lpstr>
      <vt:lpstr>Today…</vt:lpstr>
      <vt:lpstr>Unbundling</vt:lpstr>
      <vt:lpstr>Government?</vt:lpstr>
      <vt:lpstr>Government?</vt:lpstr>
      <vt:lpstr>EU Digital Policies</vt:lpstr>
      <vt:lpstr>EU Digital Policies</vt:lpstr>
      <vt:lpstr>Missing the target?</vt:lpstr>
      <vt:lpstr>Conclusion: A New New Economy</vt:lpstr>
      <vt:lpstr>Conclusion: A New New Economy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Computer Automation Affects Occupations: Technology, jobs, and skills</dc:title>
  <cp:lastModifiedBy>James Bessen</cp:lastModifiedBy>
  <cp:revision>473</cp:revision>
  <cp:lastPrinted>2018-04-21T14:01:41Z</cp:lastPrinted>
  <dcterms:modified xsi:type="dcterms:W3CDTF">2023-02-10T13:50:54Z</dcterms:modified>
</cp:coreProperties>
</file>