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581" r:id="rId6"/>
    <p:sldId id="583" r:id="rId7"/>
    <p:sldId id="573" r:id="rId8"/>
    <p:sldId id="579" r:id="rId9"/>
    <p:sldId id="580" r:id="rId10"/>
    <p:sldId id="584" r:id="rId11"/>
    <p:sldId id="585" r:id="rId12"/>
    <p:sldId id="586" r:id="rId13"/>
    <p:sldId id="587" r:id="rId14"/>
    <p:sldId id="588" r:id="rId15"/>
    <p:sldId id="58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cha.hainbach@bertelsmann-stiftung.de" initials="na" lastIdx="6" clrIdx="0">
    <p:extLst>
      <p:ext uri="{19B8F6BF-5375-455C-9EA6-DF929625EA0E}">
        <p15:presenceInfo xmlns:p15="http://schemas.microsoft.com/office/powerpoint/2012/main" userId="S::urn:spo:guest#natascha.hainbach@bertelsmann-stiftung.de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8C83"/>
    <a:srgbClr val="99D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.rasche.HERTIE\Desktop\EU%20to%20go_Afghanistan\Arrivals%20No%20&amp;%20Nationality%20Greec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220988431491937E-2"/>
          <c:y val="8.5814408999090541E-2"/>
          <c:w val="0.87966811488013541"/>
          <c:h val="0.8932892532897659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Tabelle2!$D$6</c:f>
              <c:strCache>
                <c:ptCount val="1"/>
                <c:pt idx="0">
                  <c:v>Syria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(Tabelle2!$C$7:$C$21,Tabelle2!$C$23:$C$24)</c:f>
              <c:numCache>
                <c:formatCode>General</c:formatCode>
                <c:ptCount val="17"/>
                <c:pt idx="2">
                  <c:v>2016</c:v>
                </c:pt>
                <c:pt idx="5">
                  <c:v>2017</c:v>
                </c:pt>
                <c:pt idx="8">
                  <c:v>2018</c:v>
                </c:pt>
                <c:pt idx="11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  <c:extLst/>
            </c:numRef>
          </c:cat>
          <c:val>
            <c:numRef>
              <c:f>Tabelle2!$D$7:$D$21</c:f>
              <c:numCache>
                <c:formatCode>General</c:formatCode>
                <c:ptCount val="1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05A-471E-930A-5862A297ADD6}"/>
            </c:ext>
          </c:extLst>
        </c:ser>
        <c:ser>
          <c:idx val="1"/>
          <c:order val="1"/>
          <c:tx>
            <c:strRef>
              <c:f>Tabelle2!$E$6</c:f>
              <c:strCache>
                <c:ptCount val="1"/>
                <c:pt idx="0">
                  <c:v>Afghanistan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(Tabelle2!$C$7:$C$21,Tabelle2!$C$23:$C$24)</c:f>
              <c:numCache>
                <c:formatCode>General</c:formatCode>
                <c:ptCount val="17"/>
                <c:pt idx="2">
                  <c:v>2016</c:v>
                </c:pt>
                <c:pt idx="5">
                  <c:v>2017</c:v>
                </c:pt>
                <c:pt idx="8">
                  <c:v>2018</c:v>
                </c:pt>
                <c:pt idx="11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  <c:extLst/>
            </c:numRef>
          </c:cat>
          <c:val>
            <c:numRef>
              <c:f>(Tabelle2!$E$7:$E$21,Tabelle2!$E$23:$E$24)</c:f>
              <c:numCache>
                <c:formatCode>General</c:formatCode>
                <c:ptCount val="17"/>
                <c:pt idx="0" formatCode="0%">
                  <c:v>0.24</c:v>
                </c:pt>
                <c:pt idx="3" formatCode="0%">
                  <c:v>0.12</c:v>
                </c:pt>
                <c:pt idx="6" formatCode="0%">
                  <c:v>0.28000000000000003</c:v>
                </c:pt>
                <c:pt idx="9" formatCode="0%">
                  <c:v>0.38</c:v>
                </c:pt>
                <c:pt idx="12" formatCode="0%">
                  <c:v>0.35</c:v>
                </c:pt>
                <c:pt idx="15" formatCode="0%">
                  <c:v>0.45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05A-471E-930A-5862A297ADD6}"/>
            </c:ext>
          </c:extLst>
        </c:ser>
        <c:ser>
          <c:idx val="2"/>
          <c:order val="2"/>
          <c:tx>
            <c:strRef>
              <c:f>Tabelle2!$F$6</c:f>
              <c:strCache>
                <c:ptCount val="1"/>
                <c:pt idx="0">
                  <c:v>Iraq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5A-471E-930A-5862A297A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(Tabelle2!$C$7:$C$21,Tabelle2!$C$23:$C$24)</c:f>
              <c:numCache>
                <c:formatCode>General</c:formatCode>
                <c:ptCount val="17"/>
                <c:pt idx="2">
                  <c:v>2016</c:v>
                </c:pt>
                <c:pt idx="5">
                  <c:v>2017</c:v>
                </c:pt>
                <c:pt idx="8">
                  <c:v>2018</c:v>
                </c:pt>
                <c:pt idx="11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  <c:extLst/>
            </c:numRef>
          </c:cat>
          <c:val>
            <c:numRef>
              <c:f>Tabelle2!$F$7:$F$21</c:f>
              <c:numCache>
                <c:formatCode>General</c:formatCode>
                <c:ptCount val="1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F05A-471E-930A-5862A297ADD6}"/>
            </c:ext>
          </c:extLst>
        </c:ser>
        <c:ser>
          <c:idx val="3"/>
          <c:order val="3"/>
          <c:tx>
            <c:strRef>
              <c:f>Tabelle2!$G$6</c:f>
              <c:strCache>
                <c:ptCount val="1"/>
                <c:pt idx="0">
                  <c:v>DRC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5A-471E-930A-5862A297ADD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5A-471E-930A-5862A297ADD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5A-471E-930A-5862A297ADD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5A-471E-930A-5862A297A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(Tabelle2!$C$7:$C$21,Tabelle2!$C$23:$C$24)</c:f>
              <c:numCache>
                <c:formatCode>General</c:formatCode>
                <c:ptCount val="17"/>
                <c:pt idx="2">
                  <c:v>2016</c:v>
                </c:pt>
                <c:pt idx="5">
                  <c:v>2017</c:v>
                </c:pt>
                <c:pt idx="8">
                  <c:v>2018</c:v>
                </c:pt>
                <c:pt idx="11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  <c:extLst/>
            </c:numRef>
          </c:cat>
          <c:val>
            <c:numRef>
              <c:f>Tabelle2!$G$7:$G$21</c:f>
              <c:numCache>
                <c:formatCode>General</c:formatCode>
                <c:ptCount val="15"/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F05A-471E-930A-5862A297ADD6}"/>
            </c:ext>
          </c:extLst>
        </c:ser>
        <c:ser>
          <c:idx val="4"/>
          <c:order val="4"/>
          <c:tx>
            <c:strRef>
              <c:f>Tabelle2!$H$6</c:f>
              <c:strCache>
                <c:ptCount val="1"/>
                <c:pt idx="0">
                  <c:v>Andere</c:v>
                </c:pt>
              </c:strCache>
            </c:strRef>
          </c:tx>
          <c:spPr>
            <a:solidFill>
              <a:schemeClr val="bg2">
                <a:lumMod val="90000"/>
                <a:alpha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(Tabelle2!$C$7:$C$21,Tabelle2!$C$23:$C$24)</c:f>
              <c:numCache>
                <c:formatCode>General</c:formatCode>
                <c:ptCount val="17"/>
                <c:pt idx="2">
                  <c:v>2016</c:v>
                </c:pt>
                <c:pt idx="5">
                  <c:v>2017</c:v>
                </c:pt>
                <c:pt idx="8">
                  <c:v>2018</c:v>
                </c:pt>
                <c:pt idx="11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  <c:extLst/>
            </c:numRef>
          </c:cat>
          <c:val>
            <c:numRef>
              <c:f>(Tabelle2!$H$7:$H$21,Tabelle2!$H$23)</c:f>
              <c:numCache>
                <c:formatCode>General</c:formatCode>
                <c:ptCount val="16"/>
                <c:pt idx="0" formatCode="0%">
                  <c:v>0.76</c:v>
                </c:pt>
                <c:pt idx="3" formatCode="0%">
                  <c:v>0.88</c:v>
                </c:pt>
                <c:pt idx="6" formatCode="0%">
                  <c:v>0.72</c:v>
                </c:pt>
                <c:pt idx="9" formatCode="0%">
                  <c:v>0.62</c:v>
                </c:pt>
                <c:pt idx="12" formatCode="0%">
                  <c:v>0.65</c:v>
                </c:pt>
                <c:pt idx="15" formatCode="0%">
                  <c:v>0.55000000000000004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F05A-471E-930A-5862A297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9808280"/>
        <c:axId val="679810248"/>
      </c:barChart>
      <c:barChart>
        <c:barDir val="col"/>
        <c:grouping val="clustered"/>
        <c:varyColors val="0"/>
        <c:ser>
          <c:idx val="5"/>
          <c:order val="5"/>
          <c:tx>
            <c:strRef>
              <c:f>Tabelle2!$I$6</c:f>
              <c:strCache>
                <c:ptCount val="1"/>
                <c:pt idx="0">
                  <c:v>Ankünfte Griechenland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Tabelle2!$C$7:$C$21</c:f>
              <c:numCache>
                <c:formatCode>General</c:formatCode>
                <c:ptCount val="15"/>
                <c:pt idx="2">
                  <c:v>2016</c:v>
                </c:pt>
                <c:pt idx="5">
                  <c:v>2017</c:v>
                </c:pt>
                <c:pt idx="8">
                  <c:v>2018</c:v>
                </c:pt>
                <c:pt idx="11">
                  <c:v>2019</c:v>
                </c:pt>
                <c:pt idx="14">
                  <c:v>2020</c:v>
                </c:pt>
              </c:numCache>
              <c:extLst/>
            </c:numRef>
          </c:cat>
          <c:val>
            <c:numRef>
              <c:f>(Tabelle2!$I$7:$I$21,Tabelle2!$I$23:$I$24)</c:f>
              <c:numCache>
                <c:formatCode>#,##0</c:formatCode>
                <c:ptCount val="17"/>
                <c:pt idx="1">
                  <c:v>173450</c:v>
                </c:pt>
                <c:pt idx="4">
                  <c:v>29718</c:v>
                </c:pt>
                <c:pt idx="7">
                  <c:v>32494</c:v>
                </c:pt>
                <c:pt idx="10">
                  <c:v>59726</c:v>
                </c:pt>
                <c:pt idx="13">
                  <c:v>9714</c:v>
                </c:pt>
                <c:pt idx="16">
                  <c:v>2083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F05A-471E-930A-5862A297A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679799424"/>
        <c:axId val="679800080"/>
      </c:barChart>
      <c:catAx>
        <c:axId val="679808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79810248"/>
        <c:crosses val="autoZero"/>
        <c:auto val="1"/>
        <c:lblAlgn val="ctr"/>
        <c:lblOffset val="100"/>
        <c:noMultiLvlLbl val="0"/>
      </c:catAx>
      <c:valAx>
        <c:axId val="6798102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79808280"/>
        <c:crosses val="autoZero"/>
        <c:crossBetween val="between"/>
      </c:valAx>
      <c:valAx>
        <c:axId val="67980008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79799424"/>
        <c:crosses val="max"/>
        <c:crossBetween val="between"/>
      </c:valAx>
      <c:catAx>
        <c:axId val="679799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98000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5382688520867047"/>
          <c:y val="2.8556423019151345E-2"/>
          <c:w val="0.49759030858605802"/>
          <c:h val="4.43862898791810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0.10828</cdr:x>
      <cdr:y>0.96034</cdr:y>
    </cdr:from>
    <cdr:to>
      <cdr:x>0.1893</cdr:x>
      <cdr:y>0.97332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5DC50ADE-109E-4BED-8045-C3B0057EBBA5}"/>
            </a:ext>
          </a:extLst>
        </cdr:cNvPr>
        <cdr:cNvSpPr txBox="1"/>
      </cdr:nvSpPr>
      <cdr:spPr>
        <a:xfrm xmlns:a="http://schemas.openxmlformats.org/drawingml/2006/main">
          <a:off x="687389" y="3382963"/>
          <a:ext cx="51435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0.08111</cdr:x>
      <cdr:y>0.94903</cdr:y>
    </cdr:from>
    <cdr:to>
      <cdr:x>0.13293</cdr:x>
      <cdr:y>0.95788</cdr:y>
    </cdr:to>
    <cdr:sp macro="" textlink="">
      <cdr:nvSpPr>
        <cdr:cNvPr id="3" name="Textfeld 2">
          <a:extLst xmlns:a="http://schemas.openxmlformats.org/drawingml/2006/main">
            <a:ext uri="{FF2B5EF4-FFF2-40B4-BE49-F238E27FC236}">
              <a16:creationId xmlns:a16="http://schemas.microsoft.com/office/drawing/2014/main" id="{BF71C231-7412-4638-9BCC-2752638D15C5}"/>
            </a:ext>
          </a:extLst>
        </cdr:cNvPr>
        <cdr:cNvSpPr txBox="1"/>
      </cdr:nvSpPr>
      <cdr:spPr>
        <a:xfrm xmlns:a="http://schemas.openxmlformats.org/drawingml/2006/main">
          <a:off x="685800" y="4906964"/>
          <a:ext cx="43815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100"/>
            <a:t>2016</a:t>
          </a:r>
        </a:p>
        <a:p xmlns:a="http://schemas.openxmlformats.org/drawingml/2006/main">
          <a:endParaRPr lang="de-DE" sz="1100"/>
        </a:p>
      </cdr:txBody>
    </cdr:sp>
  </cdr:relSizeAnchor>
  <cdr:relSizeAnchor xmlns:cdr="http://schemas.openxmlformats.org/drawingml/2006/chartDrawing">
    <cdr:from>
      <cdr:x>0.10718</cdr:x>
      <cdr:y>0.03936</cdr:y>
    </cdr:from>
    <cdr:to>
      <cdr:x>0.16028</cdr:x>
      <cdr:y>0.05257</cdr:y>
    </cdr:to>
    <cdr:sp macro="" textlink="">
      <cdr:nvSpPr>
        <cdr:cNvPr id="5" name="Textfeld 4">
          <a:extLst xmlns:a="http://schemas.openxmlformats.org/drawingml/2006/main">
            <a:ext uri="{FF2B5EF4-FFF2-40B4-BE49-F238E27FC236}">
              <a16:creationId xmlns:a16="http://schemas.microsoft.com/office/drawing/2014/main" id="{4B70A255-E0D4-4956-996C-E6708C663295}"/>
            </a:ext>
          </a:extLst>
        </cdr:cNvPr>
        <cdr:cNvSpPr txBox="1"/>
      </cdr:nvSpPr>
      <cdr:spPr>
        <a:xfrm xmlns:a="http://schemas.openxmlformats.org/drawingml/2006/main">
          <a:off x="1038226" y="227014"/>
          <a:ext cx="51435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18DD-3458-4502-B722-00CA54C134A1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33312-BB4C-4C1E-A8F7-08EE044057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5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777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None/>
              <a:defRPr/>
            </a:pPr>
            <a:r>
              <a:rPr lang="de-DE" sz="1200" dirty="0"/>
              <a:t>Blaupause für bilaterale Abkommen (Italien-Libyen &amp; Spanien-Marokko)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619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567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None/>
              <a:defRPr/>
            </a:pPr>
            <a:r>
              <a:rPr lang="de-DE" sz="1200" dirty="0"/>
              <a:t>Blaupause für bilaterale Abkommen (Italien-Libyen &amp; Spanien-Marokko)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79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048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48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139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419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820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0347-C40C-3F45-A135-364371213AE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47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B6362-F7E2-474B-818F-CAB48F369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0CBDF8-C213-420B-9487-8C267B323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D60E9D-4B34-464C-814F-A66AD6D6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0D9214-A634-4763-B71C-5B869376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0BB17C-4F61-4232-914B-D8C9F47C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23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CE664-65C9-4D10-AE9A-48C96275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906869-F027-4ED5-B588-19499939D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AF8C2-F7F2-400C-A55F-C567DD71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76B631-E7FD-44B6-BFAE-1DA65616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AFF6B3-63FB-4709-A9B7-1BC53525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94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07A3F6-7F8B-4ACE-BEB6-B6F7221B7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A4BF33-61B3-48D8-A77D-E9C85DABC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F84F54-25A8-4674-BFC2-3DAF5DA8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9C9BA6-7457-4CE7-BF35-038A55B8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6AA65B-41C0-4242-881B-22949012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75700-85DC-48BA-AC53-EE8785CD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CDEE2-7266-41D8-B4D1-E6F56D638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2F5E13-9125-464E-86E8-7F0033AC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B21CE4-D234-4A77-9B93-56870139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C40AD-793D-426A-B92F-79D1EF63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5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3095E-A78E-4DAF-B590-7B736237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20217C-E448-4AE3-89AB-1ABA35418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71C0D7-3FAA-478B-A902-D9BDB5AE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838B9-849C-4D80-ADAE-2D229A19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47F9F-6354-45C1-9E36-B3904C16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9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CD832-73B2-4807-83CB-422DC36E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921545-556F-4ADF-8E54-8789398ED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839B2A-352F-4C95-B2C9-E70F27528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3E3AAD-67FE-4F72-A21D-00EA0900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E4DDC1-31D9-4BB9-B840-53028767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16AE6F-725D-4353-B9E6-F1A6B0A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D5329-8A23-456F-9AFE-768B62DB0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FCB69D-D5F1-409F-A471-040A063F6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787C47-F4C4-4411-A178-2B1DCB6EB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E384AD-BB8C-4F81-92A0-F4BFE2A43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06E826-CF93-42CD-A95E-19A568848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928C90-1024-42BA-812A-1BD6DBF3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3891598-8B16-4E63-B278-B480B217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11BB3F-0A61-4C4C-AEA8-F190CC05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2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27D94-999B-434D-90E1-4DD6EBA8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CD7E86-95BD-4532-8CFF-E5EFA465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16642C-B4F1-4FBB-898B-7834646F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28FD17-111D-468D-87BE-867436AA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79DB03-5709-4296-A5EA-95CF760B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8A0DBE-5BBB-4982-B014-95FF40AA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D6FD00-897F-40DC-844D-1A2F0274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7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FF960-9B6B-4565-A58C-714EB40C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187288-B80A-4DC5-A7DE-6399A3C8F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ECCE2-DC13-442F-8B41-66A53FC3F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B375FE-6EC3-44FE-9BF8-33947E46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2A30E4-05E9-481A-94D5-140BFBAE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889982-F41E-4C74-B0DB-E4E592F8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8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4477A-EBCF-4DE2-B91F-EAF5B227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6C8E89E-B35D-4105-BA5E-F6D336422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749070-0EF6-45F6-A139-5182135B0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0D265B-9B17-4B46-A874-F1D50F67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4FAFC1-3293-48C1-890F-A484C7A5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56E472-5D8A-4A14-BFD0-B02A2588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0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67AA06-2920-495C-8600-C33704C2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380757-2EC2-4CC2-AFCC-B13399282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578DF1-375C-4955-B667-42DA61371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BD59-24A2-4509-9094-BA3984B8C0FA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C86F34-7E29-44F6-8A5B-28B8E8C6A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B4291D-FEED-4CD8-92A2-E2772325F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AD59-93C0-4DF1-9ECD-26439C7B8BB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4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refmi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1520917" y="1759618"/>
            <a:ext cx="2893519" cy="28935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3">
            <a:extLst>
              <a:ext uri="{FF2B5EF4-FFF2-40B4-BE49-F238E27FC236}">
                <a16:creationId xmlns:a16="http://schemas.microsoft.com/office/drawing/2014/main" id="{C920CC3F-8345-44B2-9569-52125FB86F5F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6886139-167C-4191-8BEF-51FEA97D2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1" y="176999"/>
            <a:ext cx="9884368" cy="539779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568" y="5540573"/>
            <a:ext cx="3387078" cy="105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9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3">
            <a:extLst>
              <a:ext uri="{FF2B5EF4-FFF2-40B4-BE49-F238E27FC236}">
                <a16:creationId xmlns:a16="http://schemas.microsoft.com/office/drawing/2014/main" id="{560B149C-6087-47C9-91EE-33142BCB56BE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BF23F88-207A-4BD9-90AE-C02F0BA3E65B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888104B-7EEC-46A8-8D28-ACF24E482297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D47B2753-1B3E-49E0-91FC-B8B8A52BB600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C6325B2-831A-42D7-A112-754C9A3632D8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EF216A8-9CEF-4FFB-A186-93900CA10F1F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F872A27F-EC77-46FD-8B07-514B17F57C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6BDB26B-BE55-4B57-8520-5936F7E71FFD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Lehren: Sichere Fluchtwege schaffen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76BFC3-49BB-4FFB-A6F9-EE63C6FCC64F}"/>
              </a:ext>
            </a:extLst>
          </p:cNvPr>
          <p:cNvSpPr txBox="1"/>
          <p:nvPr/>
        </p:nvSpPr>
        <p:spPr>
          <a:xfrm>
            <a:off x="733014" y="1076857"/>
            <a:ext cx="10564251" cy="344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1800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Sichere Fluchtwege keine magische Lösung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Lösungsnarrativ „</a:t>
            </a:r>
            <a:r>
              <a:rPr lang="de-DE" dirty="0" err="1">
                <a:latin typeface="TheSansB W5 Plain" panose="020B0502050302020203"/>
              </a:rPr>
              <a:t>Resettlement</a:t>
            </a:r>
            <a:r>
              <a:rPr lang="de-DE" dirty="0">
                <a:latin typeface="TheSansB W5 Plain" panose="020B0502050302020203"/>
              </a:rPr>
              <a:t> bekämpft Schleuserkriminalität / illegale Migration“ wissenschaftlich nicht belegbar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Rhetorik verstärkt die Problematisierung individueller Asylgesuche („Australisches Modell“)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Programme diversifizieren &amp; Komplementarität sicherstellen</a:t>
            </a:r>
            <a:endParaRPr lang="de-DE" sz="2000" dirty="0">
              <a:latin typeface="TheSansB W5 Plain" panose="020B0502050302020203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Sind bisherige Zugangswege wirklich komplementär?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Mehr Überprüfbarkeit &amp; Koordination notwendig</a:t>
            </a:r>
            <a:endParaRPr lang="de-DE" dirty="0"/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62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80F56AA7-31F9-4341-807C-EA387526006D}"/>
              </a:ext>
            </a:extLst>
          </p:cNvPr>
          <p:cNvSpPr/>
          <p:nvPr/>
        </p:nvSpPr>
        <p:spPr>
          <a:xfrm>
            <a:off x="1282638" y="2141368"/>
            <a:ext cx="7261932" cy="10895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TheSansB W5 Plain" panose="020B0502050302020203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TheSansB W5 Plain" panose="020B0502050302020203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TheSansB W5 Plain" panose="020B0502050302020203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TheSansB W5 Plain" panose="020B0502050302020203"/>
              <a:ea typeface="Calibri" charset="0"/>
              <a:cs typeface="Calibri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D092878-A3DD-4D61-A1E7-299EF3059068}"/>
              </a:ext>
            </a:extLst>
          </p:cNvPr>
          <p:cNvSpPr/>
          <p:nvPr/>
        </p:nvSpPr>
        <p:spPr>
          <a:xfrm>
            <a:off x="3694881" y="2316618"/>
            <a:ext cx="8029784" cy="421961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Flexibilität für akute Herausforderungen + Migrationspolitik mittel- und langfristig gestalten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Parlamentarische und juristische Kontrolle stärken; wissenschaftlich fundierte Politikgestaltung 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b="1" dirty="0">
              <a:latin typeface="TheSansB W5 Plain" panose="020B0502050302020203"/>
            </a:endParaRP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Blockade der GEAS (Gemeinsames Europäisches Asylsystem)-Reform überwinden 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Nicht von der Angst vor Ankunft Schutzsuchender getrieben sein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400" dirty="0">
              <a:solidFill>
                <a:srgbClr val="968C83"/>
              </a:solidFill>
              <a:latin typeface="TheSansB W5 Plain" panose="020B0502050302020203"/>
              <a:cs typeface="Calibri"/>
            </a:endParaRPr>
          </a:p>
        </p:txBody>
      </p:sp>
      <p:sp>
        <p:nvSpPr>
          <p:cNvPr id="4" name="Textfeld 13">
            <a:extLst>
              <a:ext uri="{FF2B5EF4-FFF2-40B4-BE49-F238E27FC236}">
                <a16:creationId xmlns:a16="http://schemas.microsoft.com/office/drawing/2014/main" id="{E017462D-F71B-42A8-92DB-19AC03D0BD2F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B W5 Plain" panose="020B0502050302020203"/>
              </a:rPr>
              <a:t>Natalie Welfens &amp; Lucas Rasche, 16.09.2021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F02F146-D356-42C6-9B1B-4440FCF88062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/>
                <a:ea typeface="+mn-lt"/>
                <a:cs typeface="+mn-lt"/>
              </a:rPr>
              <a:t>Fazit und Ausblick 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F888E5C-0A33-4A0C-A088-7036F27B2815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03B5F517-CD83-451A-9E67-084CA1A97EAB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8AC143BE-2BAE-4C3E-BBB7-E7F5BE6A9513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E332067D-7DC7-44C0-B9A6-C70471AB51D6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8837ABD7-DC09-4C74-876D-F894E7E621D9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35D63105-4389-4ECF-839E-27C37FD848F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A0895B32-03EA-4E71-A657-A9876A9FE408}"/>
              </a:ext>
            </a:extLst>
          </p:cNvPr>
          <p:cNvSpPr txBox="1"/>
          <p:nvPr/>
        </p:nvSpPr>
        <p:spPr>
          <a:xfrm>
            <a:off x="658801" y="1222623"/>
            <a:ext cx="289833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/>
              </a:rPr>
              <a:t>Kurzfristig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u="sng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/>
              </a:rPr>
              <a:t> 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u="sng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/>
              </a:rPr>
              <a:t>Mittel- u Langfristig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/>
              </a:rPr>
              <a:t>Flexibilität &amp; Weitsicht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  <a:cs typeface="Calibri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/>
                <a:cs typeface="Calibri"/>
              </a:rPr>
              <a:t>Transparenz &amp; Evidenz 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/>
              </a:rPr>
              <a:t>Außen- &amp; Innenpolitik zusammendenken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976BFC3-49BB-4FFB-A6F9-EE63C6FCC64F}"/>
              </a:ext>
            </a:extLst>
          </p:cNvPr>
          <p:cNvSpPr txBox="1"/>
          <p:nvPr/>
        </p:nvSpPr>
        <p:spPr>
          <a:xfrm>
            <a:off x="1282638" y="1023957"/>
            <a:ext cx="1239216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1800" dirty="0">
              <a:latin typeface="TheSansB W5 Plain" panose="020B0502050302020203"/>
            </a:endParaRPr>
          </a:p>
          <a:p>
            <a:pPr marL="3086100" lvl="6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Neuauflage der EU-Türkei Kooperation </a:t>
            </a:r>
          </a:p>
          <a:p>
            <a:pPr marL="3086100" lvl="6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Lösungen für Afghanistan und Anrainerstaaten </a:t>
            </a:r>
          </a:p>
          <a:p>
            <a:pPr marL="3086100" lvl="6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EU-Belarus Beziehungen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/>
            </a:endParaRPr>
          </a:p>
        </p:txBody>
      </p:sp>
    </p:spTree>
    <p:extLst>
      <p:ext uri="{BB962C8B-B14F-4D97-AF65-F5344CB8AC3E}">
        <p14:creationId xmlns:p14="http://schemas.microsoft.com/office/powerpoint/2010/main" val="67365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1520917" y="1759618"/>
            <a:ext cx="2893519" cy="28935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3">
            <a:extLst>
              <a:ext uri="{FF2B5EF4-FFF2-40B4-BE49-F238E27FC236}">
                <a16:creationId xmlns:a16="http://schemas.microsoft.com/office/drawing/2014/main" id="{C920CC3F-8345-44B2-9569-52125FB86F5F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6886139-167C-4191-8BEF-51FEA97D2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1" y="176999"/>
            <a:ext cx="9884368" cy="539779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568" y="5540573"/>
            <a:ext cx="3387078" cy="105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3">
            <a:extLst>
              <a:ext uri="{FF2B5EF4-FFF2-40B4-BE49-F238E27FC236}">
                <a16:creationId xmlns:a16="http://schemas.microsoft.com/office/drawing/2014/main" id="{F413BFE9-30DC-4328-AD42-9F829EE34DD2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EA8F93A-0272-447E-8132-A05E5CF00F14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B6C0638B-9611-43A6-BB07-E494E4E878F0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387A7C30-D4EE-4B8D-A717-A8D099658026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AA18DD72-BF21-472F-BFA6-C5B01B231F4C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94F22D6B-B489-4E95-A3F8-238A133DE6FA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Grafik 17">
            <a:extLst>
              <a:ext uri="{FF2B5EF4-FFF2-40B4-BE49-F238E27FC236}">
                <a16:creationId xmlns:a16="http://schemas.microsoft.com/office/drawing/2014/main" id="{55FFFC5F-2628-4F84-AA30-50CAB7447DC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EF2B68CF-940D-49BB-B0C2-ACFB40715143}"/>
              </a:ext>
            </a:extLst>
          </p:cNvPr>
          <p:cNvSpPr/>
          <p:nvPr/>
        </p:nvSpPr>
        <p:spPr>
          <a:xfrm>
            <a:off x="3133817" y="1439521"/>
            <a:ext cx="8247356" cy="42538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dirty="0">
                <a:latin typeface="TheSansB W5 Plain" panose="020B0502050302020203" pitchFamily="34" charset="0"/>
              </a:rPr>
              <a:t>Unterschiede in Wahlprogrammen aber im Wahlkampf ist Migration lange kein Thema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dirty="0">
                <a:latin typeface="TheSansB W5 Plain" panose="020B0502050302020203" pitchFamily="34" charset="0"/>
              </a:rPr>
              <a:t>Machtergreifung der Taliban in Afghanistan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dirty="0">
                <a:latin typeface="TheSansB W5 Plain" panose="020B0502050302020203" pitchFamily="34" charset="0"/>
              </a:rPr>
              <a:t>Konflikt an Grenze zwischen Litauen und Belarus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dirty="0">
                <a:latin typeface="TheSansB W5 Plain" panose="020B0502050302020203" pitchFamily="34" charset="0"/>
              </a:rPr>
              <a:t>Fehlender Zugang zu Schutz verdeutlicht Handlungsbedarf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dirty="0">
                <a:latin typeface="TheSansB W5 Plain" panose="020B0502050302020203" pitchFamily="34" charset="0"/>
              </a:rPr>
              <a:t>„2015 darf sich nicht wiederholen“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5B29B73-0985-4C26-9078-45280AAB3178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EU-Migrationspolitik mit Handlungsbedarf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E8CA01F-ED7C-4014-B9C6-DEA56ED11668}"/>
              </a:ext>
            </a:extLst>
          </p:cNvPr>
          <p:cNvSpPr txBox="1"/>
          <p:nvPr/>
        </p:nvSpPr>
        <p:spPr>
          <a:xfrm>
            <a:off x="733014" y="1461046"/>
            <a:ext cx="2505794" cy="4253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Wahlkampf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Krisen in der EU- Nachbarschafft</a:t>
            </a: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Neue Krisen, alte Antworten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27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3">
            <a:extLst>
              <a:ext uri="{FF2B5EF4-FFF2-40B4-BE49-F238E27FC236}">
                <a16:creationId xmlns:a16="http://schemas.microsoft.com/office/drawing/2014/main" id="{60FEAE04-991B-4427-83E0-5DC6EA0D4B63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877BF87-C55B-436F-B89D-46E4CC86D3EA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440CFBC9-BA14-4A4E-8DF6-C3107250C1BC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2CB30A04-B746-4FAB-8070-63C92DD07E88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BA7049C5-31E0-41DC-AF35-438BDA282B97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3FFA3FF7-6855-4283-9B9F-4336F774A889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Grafik 17">
            <a:extLst>
              <a:ext uri="{FF2B5EF4-FFF2-40B4-BE49-F238E27FC236}">
                <a16:creationId xmlns:a16="http://schemas.microsoft.com/office/drawing/2014/main" id="{D588E98C-AFF0-4794-BECC-765655B9F33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9961B088-A97E-400D-A4FA-B3405F656523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2015: Geschichte wiederholt sich nicht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D1EB1F-3132-415A-83CB-5C63D85BF284}"/>
              </a:ext>
            </a:extLst>
          </p:cNvPr>
          <p:cNvSpPr/>
          <p:nvPr/>
        </p:nvSpPr>
        <p:spPr>
          <a:xfrm>
            <a:off x="733014" y="1448046"/>
            <a:ext cx="10725971" cy="76495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99D6EA"/>
              </a:buClr>
              <a:buFont typeface="Arial" panose="020B0604020202020204" pitchFamily="34" charset="0"/>
              <a:buChar char="•"/>
              <a:defRPr/>
            </a:pPr>
            <a:endParaRPr lang="de-DE" sz="2400" dirty="0">
              <a:solidFill>
                <a:srgbClr val="968C83"/>
              </a:solidFill>
              <a:latin typeface="TheSansB W5 Plain" panose="020B0502050302020203" pitchFamily="34" charset="0"/>
              <a:cs typeface="Calibri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400" dirty="0">
              <a:solidFill>
                <a:srgbClr val="968C83"/>
              </a:solidFill>
              <a:latin typeface="TheSansB W5 Plain" panose="020B0502050302020203" pitchFamily="34" charset="0"/>
              <a:cs typeface="Calibri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4F709EC-0BCB-4A91-92BD-75D9E9F4BF59}"/>
              </a:ext>
            </a:extLst>
          </p:cNvPr>
          <p:cNvSpPr txBox="1"/>
          <p:nvPr/>
        </p:nvSpPr>
        <p:spPr>
          <a:xfrm>
            <a:off x="733014" y="773309"/>
            <a:ext cx="10101445" cy="1870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Afghanistan: 2,6 Millionen registrierte Flüchtlinge (UNHCR).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Davon 84% in Pakistan (1,4 Millionen ) und im Iran (780.000)</a:t>
            </a:r>
          </a:p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Fluchtrouten geschlossen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Europa: Zahl der irregulären Ankünfte bleibt niedrig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 pitchFamily="34" charset="0"/>
            </a:endParaRPr>
          </a:p>
        </p:txBody>
      </p:sp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981457C9-9023-4C1F-AD6E-83578F9A55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071046"/>
              </p:ext>
            </p:extLst>
          </p:nvPr>
        </p:nvGraphicFramePr>
        <p:xfrm>
          <a:off x="841106" y="2645558"/>
          <a:ext cx="6752856" cy="354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193854C1-4A67-442D-9551-E2EC7ABAB807}"/>
              </a:ext>
            </a:extLst>
          </p:cNvPr>
          <p:cNvSpPr txBox="1"/>
          <p:nvPr/>
        </p:nvSpPr>
        <p:spPr>
          <a:xfrm>
            <a:off x="1394691" y="6115598"/>
            <a:ext cx="6163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2016                   2017                     2018                     2019                   2020                      2021</a:t>
            </a:r>
          </a:p>
        </p:txBody>
      </p:sp>
    </p:spTree>
    <p:extLst>
      <p:ext uri="{BB962C8B-B14F-4D97-AF65-F5344CB8AC3E}">
        <p14:creationId xmlns:p14="http://schemas.microsoft.com/office/powerpoint/2010/main" val="326431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80F56AA7-31F9-4341-807C-EA387526006D}"/>
              </a:ext>
            </a:extLst>
          </p:cNvPr>
          <p:cNvSpPr/>
          <p:nvPr/>
        </p:nvSpPr>
        <p:spPr>
          <a:xfrm>
            <a:off x="1282638" y="2141368"/>
            <a:ext cx="7261932" cy="10895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Calibri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b="1" kern="0">
              <a:solidFill>
                <a:srgbClr val="968C8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D092878-A3DD-4D61-A1E7-299EF3059068}"/>
              </a:ext>
            </a:extLst>
          </p:cNvPr>
          <p:cNvSpPr/>
          <p:nvPr/>
        </p:nvSpPr>
        <p:spPr>
          <a:xfrm>
            <a:off x="3310077" y="1294774"/>
            <a:ext cx="8200880" cy="41997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 Plain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Ausbau von </a:t>
            </a:r>
            <a:r>
              <a:rPr lang="de-DE" b="1" dirty="0">
                <a:latin typeface="TheSansB W5 Plain" panose="020B0502050302020203" pitchFamily="34" charset="0"/>
              </a:rPr>
              <a:t>Frontex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Einsatztruppe von 1.500 (2016) auf 10.000 (2027) – auch in Drittstaaten 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b="1" dirty="0">
                <a:latin typeface="TheSansB W5 Plain" panose="020B0502050302020203" pitchFamily="34" charset="0"/>
              </a:rPr>
              <a:t>EU Trust Fund für Afrika </a:t>
            </a:r>
            <a:r>
              <a:rPr lang="de-DE" dirty="0">
                <a:latin typeface="TheSansB W5 Plain" panose="020B0502050302020203" pitchFamily="34" charset="0"/>
              </a:rPr>
              <a:t>(EUTFA)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€ 5 Milliarden für Minderung von Fluchtursachen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Migrationspolitische Interessen als Richtwert für Außen- und Entwicklungspolitik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b="1" dirty="0">
                <a:latin typeface="TheSansB W5 Plain" panose="020B0502050302020203" pitchFamily="34" charset="0"/>
              </a:rPr>
              <a:t>EU-Türkei Abkommen </a:t>
            </a:r>
            <a:r>
              <a:rPr lang="de-DE" dirty="0">
                <a:latin typeface="TheSansB W5 Plain" panose="020B0502050302020203" pitchFamily="34" charset="0"/>
              </a:rPr>
              <a:t>(2016)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€ 6 Milliarden für Aufnahme von syrischen Flüchtlingen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Verknüpfung von humanitärer Aufnahme mit Restriktionen in der Grenz- und Asylpolitik (1:1 Mechanismus) </a:t>
            </a:r>
            <a:endParaRPr lang="de-DE" dirty="0">
              <a:solidFill>
                <a:srgbClr val="968C83"/>
              </a:solidFill>
              <a:latin typeface="TheSansB W5 Plain" panose="020B0502050302020203" pitchFamily="34" charset="0"/>
              <a:cs typeface="Calibri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400" dirty="0">
              <a:solidFill>
                <a:srgbClr val="968C83"/>
              </a:solidFill>
              <a:latin typeface="TheSansB W5 Plain" panose="020B0502050302020203" pitchFamily="34" charset="0"/>
              <a:cs typeface="Calibri"/>
            </a:endParaRPr>
          </a:p>
        </p:txBody>
      </p:sp>
      <p:sp>
        <p:nvSpPr>
          <p:cNvPr id="4" name="Textfeld 13">
            <a:extLst>
              <a:ext uri="{FF2B5EF4-FFF2-40B4-BE49-F238E27FC236}">
                <a16:creationId xmlns:a16="http://schemas.microsoft.com/office/drawing/2014/main" id="{E017462D-F71B-42A8-92DB-19AC03D0BD2F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F02F146-D356-42C6-9B1B-4440FCF88062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Kein neues 2015 – wegen 2015 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F888E5C-0A33-4A0C-A088-7036F27B2815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03B5F517-CD83-451A-9E67-084CA1A97EAB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8AC143BE-2BAE-4C3E-BBB7-E7F5BE6A9513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E332067D-7DC7-44C0-B9A6-C70471AB51D6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8837ABD7-DC09-4C74-876D-F894E7E621D9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35D63105-4389-4ECF-839E-27C37FD848F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A0895B32-03EA-4E71-A657-A9876A9FE408}"/>
              </a:ext>
            </a:extLst>
          </p:cNvPr>
          <p:cNvSpPr txBox="1"/>
          <p:nvPr/>
        </p:nvSpPr>
        <p:spPr>
          <a:xfrm>
            <a:off x="797669" y="1301413"/>
            <a:ext cx="2577063" cy="3422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Grenzschutz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Hilfe vor Ort</a:t>
            </a: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Aufnahme als Verhandlungsmasse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E4E73B4-B92C-45A0-990C-0449BB04366B}"/>
              </a:ext>
            </a:extLst>
          </p:cNvPr>
          <p:cNvSpPr txBox="1"/>
          <p:nvPr/>
        </p:nvSpPr>
        <p:spPr>
          <a:xfrm>
            <a:off x="3310077" y="5556587"/>
            <a:ext cx="7811555" cy="347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Externalisierung verstetigt durch </a:t>
            </a:r>
            <a:r>
              <a:rPr lang="de-DE" b="1" dirty="0">
                <a:latin typeface="TheSansB W5 Plain" panose="020B0502050302020203" pitchFamily="34" charset="0"/>
              </a:rPr>
              <a:t>Migrationspakt</a:t>
            </a:r>
            <a:r>
              <a:rPr lang="de-DE" dirty="0">
                <a:latin typeface="TheSansB W5 Plain" panose="020B0502050302020203" pitchFamily="34" charset="0"/>
              </a:rPr>
              <a:t> (2020)</a:t>
            </a:r>
            <a:endParaRPr lang="de-DE" sz="1600" dirty="0">
              <a:latin typeface="TheSansB W5 Plain" panose="020B05020503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7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3">
            <a:extLst>
              <a:ext uri="{FF2B5EF4-FFF2-40B4-BE49-F238E27FC236}">
                <a16:creationId xmlns:a16="http://schemas.microsoft.com/office/drawing/2014/main" id="{32964588-13D2-4BD6-913F-2841A4370F9A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3EA7DA78-1768-4F20-AD0D-ED0EC8CBAA59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ABBECBFB-5525-479B-AABE-152AB01804B8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A6A4336C-7B26-4BAE-8A77-9A96A23868DB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AD169653-4869-4A9F-BE19-5958B9662DD4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EB621AE0-CA1F-4D5E-BCF3-63BC7085FD33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Grafik 11">
            <a:extLst>
              <a:ext uri="{FF2B5EF4-FFF2-40B4-BE49-F238E27FC236}">
                <a16:creationId xmlns:a16="http://schemas.microsoft.com/office/drawing/2014/main" id="{3778C142-C05C-4A24-B966-2CE44EA11C7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3ACD13AA-B973-4EC7-A493-A55203839C1B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Nebenwirkungen der Externalisierung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BF64027-DF29-4F07-AECB-9C7CBD6B279E}"/>
              </a:ext>
            </a:extLst>
          </p:cNvPr>
          <p:cNvSpPr txBox="1"/>
          <p:nvPr/>
        </p:nvSpPr>
        <p:spPr>
          <a:xfrm>
            <a:off x="3238808" y="1339322"/>
            <a:ext cx="8392776" cy="5140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Migranten als </a:t>
            </a:r>
            <a:r>
              <a:rPr lang="de-DE" b="1" dirty="0">
                <a:latin typeface="TheSansB W5 Plain" panose="020B0502050302020203" pitchFamily="34" charset="0"/>
              </a:rPr>
              <a:t>machtpolitischer Spielball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Türkei-Griechenland (März 2020)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Ceuta (Mai 2021)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Belarus-Litauen (2021)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Geflüchtete mit </a:t>
            </a:r>
            <a:r>
              <a:rPr lang="de-DE" b="1" dirty="0">
                <a:latin typeface="TheSansB W5 Plain" panose="020B0502050302020203" pitchFamily="34" charset="0"/>
              </a:rPr>
              <a:t>geringerem Schutzstatus </a:t>
            </a:r>
            <a:r>
              <a:rPr lang="de-DE" dirty="0">
                <a:latin typeface="TheSansB W5 Plain" panose="020B0502050302020203" pitchFamily="34" charset="0"/>
              </a:rPr>
              <a:t>in Drittstaaten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Genfer Flüchtlingskonvention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Türkei: temporärer Schutz für Syrer, nicht für Afghanen 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Auslagerung der Asylverantwortlichkeit führt zu </a:t>
            </a:r>
            <a:r>
              <a:rPr lang="de-DE" b="1" dirty="0">
                <a:latin typeface="TheSansB W5 Plain" panose="020B0502050302020203" pitchFamily="34" charset="0"/>
              </a:rPr>
              <a:t>Kettenreaktion an Grenzschließungen</a:t>
            </a:r>
            <a:r>
              <a:rPr lang="de-DE" dirty="0">
                <a:latin typeface="TheSansB W5 Plain" panose="020B0502050302020203" pitchFamily="34" charset="0"/>
              </a:rPr>
              <a:t>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Türkei mit Mauer zum Iran; Iran sichert Grenze zu Afghanistan</a:t>
            </a: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CDC5B3D-0323-42E2-970B-D57112984199}"/>
              </a:ext>
            </a:extLst>
          </p:cNvPr>
          <p:cNvSpPr txBox="1"/>
          <p:nvPr/>
        </p:nvSpPr>
        <p:spPr>
          <a:xfrm>
            <a:off x="733014" y="1596976"/>
            <a:ext cx="2505794" cy="3976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Erpressbarkeit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Geringerer Schutz</a:t>
            </a: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Grenzschließungen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6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3">
            <a:extLst>
              <a:ext uri="{FF2B5EF4-FFF2-40B4-BE49-F238E27FC236}">
                <a16:creationId xmlns:a16="http://schemas.microsoft.com/office/drawing/2014/main" id="{560B149C-6087-47C9-91EE-33142BCB56BE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BF23F88-207A-4BD9-90AE-C02F0BA3E65B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888104B-7EEC-46A8-8D28-ACF24E482297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D47B2753-1B3E-49E0-91FC-B8B8A52BB600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C6325B2-831A-42D7-A112-754C9A3632D8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EF216A8-9CEF-4FFB-A186-93900CA10F1F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F872A27F-EC77-46FD-8B07-514B17F57C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6BDB26B-BE55-4B57-8520-5936F7E71FFD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Neue Krisen – neue Lehren?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76BFC3-49BB-4FFB-A6F9-EE63C6FCC64F}"/>
              </a:ext>
            </a:extLst>
          </p:cNvPr>
          <p:cNvSpPr txBox="1"/>
          <p:nvPr/>
        </p:nvSpPr>
        <p:spPr>
          <a:xfrm>
            <a:off x="3238808" y="1222623"/>
            <a:ext cx="8513683" cy="508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Eigentliche Herausforderung liegt im fehlenden Zugang zu Schutz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>
                <a:latin typeface="TheSansB W5 Plain" panose="020B0502050302020203" pitchFamily="34" charset="0"/>
              </a:rPr>
              <a:t>22.000 </a:t>
            </a:r>
            <a:r>
              <a:rPr lang="de-DE" dirty="0">
                <a:latin typeface="TheSansB W5 Plain" panose="020B0502050302020203" pitchFamily="34" charset="0"/>
              </a:rPr>
              <a:t>afghanische Flüchtlinge seit Januar 2021 (UNHCR)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1800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Afghanistan-Diskussion entlang bekannter Muster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Hilfe vor Ort (Türkei &amp; Pakistan)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Sichere Fluchtwege (Evakuierungen &amp; </a:t>
            </a:r>
            <a:r>
              <a:rPr lang="de-DE" dirty="0" err="1">
                <a:latin typeface="TheSansB W5 Plain" panose="020B0502050302020203" pitchFamily="34" charset="0"/>
              </a:rPr>
              <a:t>Resettlement</a:t>
            </a:r>
            <a:r>
              <a:rPr lang="de-DE" dirty="0">
                <a:latin typeface="TheSansB W5 Plain" panose="020B0502050302020203" pitchFamily="34" charset="0"/>
              </a:rPr>
              <a:t>) 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 pitchFamily="34" charset="0"/>
              </a:rPr>
              <a:t>Umgang mit Krisen braucht kritische Auseinandersetzung mit Migrationspolitik seit 2015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0F7411F-8100-401B-9E0B-A42B48617C6E}"/>
              </a:ext>
            </a:extLst>
          </p:cNvPr>
          <p:cNvSpPr txBox="1"/>
          <p:nvPr/>
        </p:nvSpPr>
        <p:spPr>
          <a:xfrm>
            <a:off x="733014" y="1409206"/>
            <a:ext cx="2505794" cy="4530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Migrationspolitik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  <a:cs typeface="Calibri"/>
              </a:rPr>
              <a:t>im Krisenmodus</a:t>
            </a: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</a:rPr>
              <a:t>Wiederkehrende Schlagworte</a:t>
            </a: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TheSansB W5 Plain" panose="020B0502050302020203" pitchFamily="34" charset="0"/>
                <a:cs typeface="Calibri"/>
              </a:rPr>
              <a:t>Neue Lehren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kern="0" dirty="0">
              <a:solidFill>
                <a:schemeClr val="tx1">
                  <a:lumMod val="50000"/>
                  <a:lumOff val="50000"/>
                </a:schemeClr>
              </a:solidFill>
              <a:latin typeface="TheSansB W5 Plain" panose="020B0502050302020203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55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3">
            <a:extLst>
              <a:ext uri="{FF2B5EF4-FFF2-40B4-BE49-F238E27FC236}">
                <a16:creationId xmlns:a16="http://schemas.microsoft.com/office/drawing/2014/main" id="{560B149C-6087-47C9-91EE-33142BCB56BE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BF23F88-207A-4BD9-90AE-C02F0BA3E65B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888104B-7EEC-46A8-8D28-ACF24E482297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D47B2753-1B3E-49E0-91FC-B8B8A52BB600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C6325B2-831A-42D7-A112-754C9A3632D8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EF216A8-9CEF-4FFB-A186-93900CA10F1F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F872A27F-EC77-46FD-8B07-514B17F57C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6BDB26B-BE55-4B57-8520-5936F7E71FFD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Lehren: Hilfe vor Ort / Schutz in der Region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76BFC3-49BB-4FFB-A6F9-EE63C6FCC64F}"/>
              </a:ext>
            </a:extLst>
          </p:cNvPr>
          <p:cNvSpPr txBox="1"/>
          <p:nvPr/>
        </p:nvSpPr>
        <p:spPr>
          <a:xfrm>
            <a:off x="733014" y="1076857"/>
            <a:ext cx="10608086" cy="5410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endParaRPr lang="de-DE" dirty="0">
              <a:latin typeface="TheSansB W5 Plain" panose="020B0502050302020203"/>
            </a:endParaRPr>
          </a:p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endParaRPr lang="de-DE" sz="2000" b="1" dirty="0">
              <a:latin typeface="TheSansB W5 Plain" panose="020B0502050302020203"/>
            </a:endParaRPr>
          </a:p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r>
              <a:rPr lang="de-DE" sz="2000" b="1" dirty="0">
                <a:latin typeface="TheSansB W5 Plain" panose="020B0502050302020203"/>
              </a:rPr>
              <a:t>Die Idee</a:t>
            </a:r>
            <a:r>
              <a:rPr lang="de-DE" sz="2000" dirty="0">
                <a:latin typeface="TheSansB W5 Plain" panose="020B0502050302020203"/>
              </a:rPr>
              <a:t>: </a:t>
            </a:r>
            <a:r>
              <a:rPr lang="de-DE" sz="2000" dirty="0">
                <a:effectLst/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Die EU leistet humanitäre Hilfe und Entwicklungszusammenarbeit (EZ) in Herkunfts- und Transitländern, um Schutz in der Herkunftsregion auszubauen (und Flucht in die EU zu verhindern)</a:t>
            </a:r>
          </a:p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endParaRPr lang="de-DE" sz="2400" dirty="0">
              <a:latin typeface="TheSansB W5 Plain" panose="020B05020503020202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Clr>
                <a:srgbClr val="99D6EA"/>
              </a:buClr>
              <a:defRPr/>
            </a:pPr>
            <a:endParaRPr lang="en-GB" sz="2000" dirty="0">
              <a:effectLst/>
              <a:latin typeface="TheSansB W5 Plain" panose="020B05020503020202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Evidenzbasiert handeln 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EUTFA: Lösungsnarrativ „Fluchtursachen durch EZ bekämpfen“ nicht wissenschaftlich fundiert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Monitoring &amp; Evaluierung liefern keine Ergebnisse zur Wirkung</a:t>
            </a:r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/>
            </a:endParaRPr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Bedarfsorientierte und überprüfbare Maßnahmen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</a:rPr>
              <a:t>EUTFA &amp; EU-Türkei Erklärung außerhalb der regulären EU-Strukturen </a:t>
            </a:r>
            <a:endParaRPr lang="de-DE" dirty="0">
              <a:latin typeface="TheSansB W5 Plain" panose="020B0502050302020203"/>
              <a:sym typeface="Wingdings" panose="05000000000000000000" pitchFamily="2" charset="2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sym typeface="Wingdings" panose="05000000000000000000" pitchFamily="2" charset="2"/>
              </a:rPr>
              <a:t> kaum Kontrolle und Rechenschaftspflicht </a:t>
            </a:r>
            <a:endParaRPr lang="de-DE" dirty="0">
              <a:latin typeface="TheSansB W5 Plain" panose="020B0502050302020203"/>
            </a:endParaRP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>
              <a:latin typeface="TheSansB W5 Plain" panose="020B0502050302020203"/>
            </a:endParaRPr>
          </a:p>
          <a:p>
            <a:pPr lvl="2"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9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3">
            <a:extLst>
              <a:ext uri="{FF2B5EF4-FFF2-40B4-BE49-F238E27FC236}">
                <a16:creationId xmlns:a16="http://schemas.microsoft.com/office/drawing/2014/main" id="{560B149C-6087-47C9-91EE-33142BCB56BE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BF23F88-207A-4BD9-90AE-C02F0BA3E65B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888104B-7EEC-46A8-8D28-ACF24E482297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D47B2753-1B3E-49E0-91FC-B8B8A52BB600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C6325B2-831A-42D7-A112-754C9A3632D8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EF216A8-9CEF-4FFB-A186-93900CA10F1F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F872A27F-EC77-46FD-8B07-514B17F57C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6BDB26B-BE55-4B57-8520-5936F7E71FFD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Lehren: Hilfe vor Ort / Schutz in der Region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76BFC3-49BB-4FFB-A6F9-EE63C6FCC64F}"/>
              </a:ext>
            </a:extLst>
          </p:cNvPr>
          <p:cNvSpPr txBox="1"/>
          <p:nvPr/>
        </p:nvSpPr>
        <p:spPr>
          <a:xfrm>
            <a:off x="733014" y="1076857"/>
            <a:ext cx="10832910" cy="294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1800" dirty="0"/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400" dirty="0"/>
          </a:p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Qualität des Schutzes ermitteln, Einhaltung von Standards wahren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EUTFA &amp; EU-TUR Kooperation: Mangelnde Schutzstandards, Berichte zu Menschenrechtsverletzungen 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In Zukunft: u.a. Türkei, Pakistan, Iran, …</a:t>
            </a: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cs typeface="Times New Roman" panose="02020603050405020304" pitchFamily="18" charset="0"/>
              </a:rPr>
              <a:t>Umfassenderes Verständnis der Schutzstandards und –verfahren in Erstaufnahmeländern notwendig (siehe auch </a:t>
            </a:r>
            <a:r>
              <a:rPr lang="de-DE" dirty="0">
                <a:latin typeface="TheSansB W5 Plain" panose="020B0502050302020203"/>
                <a:cs typeface="Times New Roman" panose="02020603050405020304" pitchFamily="18" charset="0"/>
                <a:hlinkClick r:id="rId4"/>
              </a:rPr>
              <a:t>www.refmig.org</a:t>
            </a:r>
            <a:r>
              <a:rPr lang="de-DE" dirty="0">
                <a:latin typeface="TheSansB W5 Plain" panose="020B0502050302020203"/>
                <a:cs typeface="Times New Roman" panose="02020603050405020304" pitchFamily="18" charset="0"/>
              </a:rPr>
              <a:t>) </a:t>
            </a:r>
            <a:endParaRPr lang="de-DE" dirty="0">
              <a:latin typeface="TheSansB W5 Plain" panose="020B0502050302020203"/>
            </a:endParaRPr>
          </a:p>
          <a:p>
            <a:pPr lvl="2"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404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13">
            <a:extLst>
              <a:ext uri="{FF2B5EF4-FFF2-40B4-BE49-F238E27FC236}">
                <a16:creationId xmlns:a16="http://schemas.microsoft.com/office/drawing/2014/main" id="{560B149C-6087-47C9-91EE-33142BCB56BE}"/>
              </a:ext>
            </a:extLst>
          </p:cNvPr>
          <p:cNvSpPr txBox="1"/>
          <p:nvPr/>
        </p:nvSpPr>
        <p:spPr>
          <a:xfrm>
            <a:off x="6044647" y="6596275"/>
            <a:ext cx="6163437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defRPr/>
            </a:pPr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TheSans Plain"/>
              </a:rPr>
              <a:t>Natalie Welfens &amp; Lucas Rasche, 16.09.2021</a:t>
            </a:r>
            <a:endParaRPr lang="de-DE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BF23F88-207A-4BD9-90AE-C02F0BA3E65B}"/>
              </a:ext>
            </a:extLst>
          </p:cNvPr>
          <p:cNvGrpSpPr/>
          <p:nvPr/>
        </p:nvGrpSpPr>
        <p:grpSpPr>
          <a:xfrm>
            <a:off x="733014" y="492267"/>
            <a:ext cx="426013" cy="475717"/>
            <a:chOff x="432392" y="1014035"/>
            <a:chExt cx="426013" cy="475717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888104B-7EEC-46A8-8D28-ACF24E482297}"/>
                </a:ext>
              </a:extLst>
            </p:cNvPr>
            <p:cNvCxnSpPr/>
            <p:nvPr/>
          </p:nvCxnSpPr>
          <p:spPr>
            <a:xfrm>
              <a:off x="432392" y="1014035"/>
              <a:ext cx="0" cy="475717"/>
            </a:xfrm>
            <a:prstGeom prst="line">
              <a:avLst/>
            </a:prstGeom>
            <a:ln w="38100">
              <a:solidFill>
                <a:srgbClr val="99D6E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D47B2753-1B3E-49E0-91FC-B8B8A52BB600}"/>
                </a:ext>
              </a:extLst>
            </p:cNvPr>
            <p:cNvCxnSpPr/>
            <p:nvPr/>
          </p:nvCxnSpPr>
          <p:spPr>
            <a:xfrm>
              <a:off x="57722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66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7C6325B2-831A-42D7-A112-754C9A3632D8}"/>
                </a:ext>
              </a:extLst>
            </p:cNvPr>
            <p:cNvCxnSpPr/>
            <p:nvPr/>
          </p:nvCxnSpPr>
          <p:spPr>
            <a:xfrm>
              <a:off x="711427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37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EF216A8-9CEF-4FFB-A186-93900CA10F1F}"/>
                </a:ext>
              </a:extLst>
            </p:cNvPr>
            <p:cNvCxnSpPr/>
            <p:nvPr/>
          </p:nvCxnSpPr>
          <p:spPr>
            <a:xfrm>
              <a:off x="858405" y="1014035"/>
              <a:ext cx="0" cy="475717"/>
            </a:xfrm>
            <a:prstGeom prst="line">
              <a:avLst/>
            </a:prstGeom>
            <a:ln w="38100">
              <a:solidFill>
                <a:srgbClr val="99D6EA">
                  <a:alpha val="14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F872A27F-EC77-46FD-8B07-514B17F57C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82" y="206341"/>
            <a:ext cx="1861003" cy="101628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6BDB26B-BE55-4B57-8520-5936F7E71FFD}"/>
              </a:ext>
            </a:extLst>
          </p:cNvPr>
          <p:cNvSpPr txBox="1"/>
          <p:nvPr/>
        </p:nvSpPr>
        <p:spPr>
          <a:xfrm>
            <a:off x="1205206" y="492267"/>
            <a:ext cx="839277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46088">
              <a:defRPr/>
            </a:pPr>
            <a:r>
              <a:rPr lang="de-DE" sz="2800" b="1" kern="0" dirty="0">
                <a:solidFill>
                  <a:srgbClr val="968C83"/>
                </a:solidFill>
                <a:latin typeface="TheSansB W5 Plain" panose="020B0502050302020203" pitchFamily="34" charset="0"/>
                <a:ea typeface="+mn-lt"/>
                <a:cs typeface="+mn-lt"/>
              </a:rPr>
              <a:t>Lehren: Sichere Fluchtwege schaffen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76BFC3-49BB-4FFB-A6F9-EE63C6FCC64F}"/>
              </a:ext>
            </a:extLst>
          </p:cNvPr>
          <p:cNvSpPr txBox="1"/>
          <p:nvPr/>
        </p:nvSpPr>
        <p:spPr>
          <a:xfrm>
            <a:off x="733014" y="1076857"/>
            <a:ext cx="10633486" cy="7155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1800" dirty="0"/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1800" dirty="0">
              <a:latin typeface="TheSansB W5 Plain" panose="020B0502050302020203"/>
            </a:endParaRP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Die Idee</a:t>
            </a:r>
            <a:r>
              <a:rPr lang="de-DE" sz="2000" dirty="0">
                <a:latin typeface="TheSansB W5 Plain" panose="020B0502050302020203"/>
              </a:rPr>
              <a:t>: </a:t>
            </a:r>
            <a:r>
              <a:rPr lang="de-DE" sz="2000" dirty="0">
                <a:effectLst/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EU Mitgliedsstaaten nehmen – auf freiwilliger Basis -  eine begrenzte Zahl von </a:t>
            </a:r>
            <a:r>
              <a:rPr lang="de-DE" sz="2000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Flüchtlingen</a:t>
            </a:r>
            <a:r>
              <a:rPr lang="de-DE" sz="2000" dirty="0">
                <a:effectLst/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 aus Erstaufnahmeländern auf, z.B. über </a:t>
            </a:r>
            <a:r>
              <a:rPr lang="de-DE" sz="2000" dirty="0" err="1">
                <a:effectLst/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Resettlement</a:t>
            </a:r>
            <a:r>
              <a:rPr lang="de-DE" sz="2000" dirty="0">
                <a:effectLst/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, humanitäre Aufnahmeprogramme etc.  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effectLst/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Strategischer Nutzen: Erstaufnahmeländer lassen ihre Grenzen für Schutzsuchende offen; besonders vulnerablen Personen wird eine dauerhafte Lösung geboten 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effectLst/>
              <a:latin typeface="TheSansB W5 Plain" panose="020B05020503020202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sz="2000" b="1" dirty="0">
                <a:latin typeface="TheSansB W5 Plain" panose="020B0502050302020203"/>
              </a:rPr>
              <a:t>Programme ausbauen – ohne sie mit Migrationskontrolle zu verknüpfen </a:t>
            </a: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EU-Türkei Kooperation: Aufnahme aus Ländern mit hohem RST-Bedarf </a:t>
            </a:r>
            <a:r>
              <a:rPr lang="de-DE" i="1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</a:rPr>
              <a:t> außenpolitischer Relevanz für Migrationssteuerung; Verknüpfung mit Grenzkontrolle </a:t>
            </a:r>
          </a:p>
          <a:p>
            <a:pPr marL="1714500" lvl="3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r>
              <a:rPr lang="de-DE" dirty="0">
                <a:latin typeface="TheSansB W5 Plain" panose="020B0502050302020203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höhlt humanitären Charakter der Programme aus </a:t>
            </a:r>
          </a:p>
          <a:p>
            <a:pPr lvl="2"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>
              <a:latin typeface="TheSansB W5 Plain" panose="020B05020503020202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>
              <a:latin typeface="TheSansB W5 Plain" panose="020B0502050302020203"/>
            </a:endParaRPr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/>
          </a:p>
          <a:p>
            <a:pPr lvl="2"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/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sz="2000" dirty="0"/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sz="2000" dirty="0"/>
          </a:p>
          <a:p>
            <a:pPr lvl="2"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 marL="1257300" lvl="2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 lvl="2"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  <a:p>
            <a:pPr marL="800100" lvl="1" indent="-342900">
              <a:lnSpc>
                <a:spcPct val="90000"/>
              </a:lnSpc>
              <a:buClr>
                <a:srgbClr val="99D6EA"/>
              </a:buClr>
              <a:buFont typeface="Calibri" panose="020F0502020204030204" pitchFamily="34" charset="0"/>
              <a:buChar char="‖"/>
              <a:defRPr/>
            </a:pPr>
            <a:endParaRPr lang="de-DE" dirty="0"/>
          </a:p>
          <a:p>
            <a:pPr>
              <a:lnSpc>
                <a:spcPct val="90000"/>
              </a:lnSpc>
              <a:buClr>
                <a:srgbClr val="99D6EA"/>
              </a:buCl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10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5A71FF221E414A85EA0061BB814282" ma:contentTypeVersion="4" ma:contentTypeDescription="Ein neues Dokument erstellen." ma:contentTypeScope="" ma:versionID="10a4bc6ce1dabf2dba9bbdc58d0f3d34">
  <xsd:schema xmlns:xsd="http://www.w3.org/2001/XMLSchema" xmlns:xs="http://www.w3.org/2001/XMLSchema" xmlns:p="http://schemas.microsoft.com/office/2006/metadata/properties" xmlns:ns2="43567835-1568-4de0-99cb-4b5f1fec23bd" xmlns:ns3="2379f649-320b-469c-b765-e017e5579959" targetNamespace="http://schemas.microsoft.com/office/2006/metadata/properties" ma:root="true" ma:fieldsID="083d8dfea989acd89f24f67a7c0e92ad" ns2:_="" ns3:_="">
    <xsd:import namespace="43567835-1568-4de0-99cb-4b5f1fec23bd"/>
    <xsd:import namespace="2379f649-320b-469c-b765-e017e55799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67835-1568-4de0-99cb-4b5f1fec23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9f649-320b-469c-b765-e017e55799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79f649-320b-469c-b765-e017e5579959">
      <UserInfo>
        <DisplayName>Linda Hewitt</DisplayName>
        <AccountId>16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7F5A34-172A-4ECE-83E2-FB8D3A6EF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567835-1568-4de0-99cb-4b5f1fec23bd"/>
    <ds:schemaRef ds:uri="2379f649-320b-469c-b765-e017e55799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2A88AA-6711-4848-A8A7-DF81EF998463}">
  <ds:schemaRefs>
    <ds:schemaRef ds:uri="http://schemas.microsoft.com/office/2006/metadata/properties"/>
    <ds:schemaRef ds:uri="http://schemas.microsoft.com/office/infopath/2007/PartnerControls"/>
    <ds:schemaRef ds:uri="2379f649-320b-469c-b765-e017e5579959"/>
  </ds:schemaRefs>
</ds:datastoreItem>
</file>

<file path=customXml/itemProps3.xml><?xml version="1.0" encoding="utf-8"?>
<ds:datastoreItem xmlns:ds="http://schemas.openxmlformats.org/officeDocument/2006/customXml" ds:itemID="{9041ED95-03CD-4C09-87BE-8F6D46A0AD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Breitbild</PresentationFormat>
  <Paragraphs>247</Paragraphs>
  <Slides>12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TheSans Plain</vt:lpstr>
      <vt:lpstr>TheSansB W5 Plain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Paul-Jasper Dittrich</dc:creator>
  <cp:lastModifiedBy>Lucas Rasche</cp:lastModifiedBy>
  <cp:revision>87</cp:revision>
  <dcterms:created xsi:type="dcterms:W3CDTF">2019-12-11T14:01:35Z</dcterms:created>
  <dcterms:modified xsi:type="dcterms:W3CDTF">2021-09-16T06:43:29Z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0x0101006A5A71FF221E414A85EA0061BB814282</vt:lpwstr>
  </property>
</Properties>
</file>